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2" r:id="rId4"/>
    <p:sldId id="271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1" r:id="rId13"/>
    <p:sldId id="269" r:id="rId14"/>
    <p:sldId id="274" r:id="rId15"/>
    <p:sldId id="270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3271-4A31-4030-9869-791DF819C09E}" type="datetimeFigureOut">
              <a:rPr lang="en-CA" smtClean="0"/>
              <a:t>25/11/2013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BB65-7CE3-43DA-9A22-7E34E70C6774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163A-51A8-4A35-AEC5-FB52E49001DA}" type="datetime1">
              <a:rPr lang="en-US" smtClean="0"/>
              <a:t>11/25/2013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5E38-3737-41CC-B5DD-ACF579952D5D}" type="datetime1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CA" dirty="0" smtClean="0"/>
              <a:t>Heuristics for the O-1 Min-Knapsack Problem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1EC5-4C2E-4A7B-9468-7339825703A2}" type="datetime1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Heuristics for the O-1 Min-Knapsack Problem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485B86-2960-4E23-8209-E4ECBDF3F0D9}" type="datetime1">
              <a:rPr lang="en-US" smtClean="0"/>
              <a:t>11/25/2013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CA" dirty="0" smtClean="0"/>
              <a:t>Heuristics for the O-1 Min-Knapsack Problem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8.png"/><Relationship Id="rId7" Type="http://schemas.openxmlformats.org/officeDocument/2006/relationships/image" Target="../media/image46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46.png"/><Relationship Id="rId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55.png"/><Relationship Id="rId9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0"/>
            <a:ext cx="8839200" cy="1470025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CA" sz="4800" dirty="0" smtClean="0"/>
              <a:t>Heuristics for the O-1 Min-Knapsack Problem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2057400"/>
          </a:xfrm>
        </p:spPr>
        <p:txBody>
          <a:bodyPr/>
          <a:lstStyle/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it-IT" b="1" dirty="0" smtClean="0"/>
              <a:t>Farnoosh Davoodi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Proof (cont.)</a:t>
            </a:r>
            <a:endParaRPr lang="en-CA" sz="4000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9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47825"/>
            <a:ext cx="2857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2171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085975"/>
            <a:ext cx="2266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2057400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86100" y="3962400"/>
            <a:ext cx="49149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loud Callout 14"/>
          <p:cNvSpPr/>
          <p:nvPr/>
        </p:nvSpPr>
        <p:spPr>
          <a:xfrm>
            <a:off x="685800" y="3810000"/>
            <a:ext cx="1981200" cy="1219200"/>
          </a:xfrm>
          <a:prstGeom prst="cloudCallout">
            <a:avLst>
              <a:gd name="adj1" fmla="val 76987"/>
              <a:gd name="adj2" fmla="val 127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For all item </a:t>
            </a:r>
            <a:r>
              <a:rPr lang="en-CA" sz="1100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CA" sz="1100" baseline="-250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endParaRPr lang="en-CA" sz="1100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with </a:t>
            </a:r>
            <a:r>
              <a:rPr lang="en-CA" sz="1100" b="1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 &lt;t , we have</a:t>
            </a:r>
          </a:p>
          <a:p>
            <a:pPr algn="ctr"/>
            <a:endParaRPr lang="en-CA" sz="11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5400" y="4419600"/>
            <a:ext cx="5905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2800" y="5314950"/>
            <a:ext cx="52578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Cloud Callout 28"/>
          <p:cNvSpPr/>
          <p:nvPr/>
        </p:nvSpPr>
        <p:spPr>
          <a:xfrm>
            <a:off x="304800" y="5181600"/>
            <a:ext cx="2209800" cy="1371600"/>
          </a:xfrm>
          <a:prstGeom prst="cloudCallout">
            <a:avLst>
              <a:gd name="adj1" fmla="val 87083"/>
              <a:gd name="adj2" fmla="val -81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CA" sz="11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CA" sz="11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" y="5410200"/>
            <a:ext cx="16383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7543800" y="1295400"/>
            <a:ext cx="1219200" cy="11430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6859587" y="1295400"/>
            <a:ext cx="1217613" cy="11430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8153400" y="2514600"/>
            <a:ext cx="263213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7239000" y="2514600"/>
            <a:ext cx="3048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CA" dirty="0" smtClean="0"/>
              <a:t>J</a:t>
            </a:r>
            <a:r>
              <a:rPr lang="en-CA" baseline="30000" dirty="0" smtClean="0"/>
              <a:t>*</a:t>
            </a:r>
            <a:endParaRPr lang="en-US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7620000" y="1752600"/>
            <a:ext cx="3048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CA" dirty="0" smtClean="0"/>
              <a:t>J</a:t>
            </a:r>
            <a:endParaRPr lang="en-US" dirty="0"/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8153400" y="1704201"/>
            <a:ext cx="3048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CA" dirty="0" smtClean="0"/>
              <a:t>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772400" y="1066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305800" y="1066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95400" y="2667000"/>
            <a:ext cx="15240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95600" y="2762250"/>
            <a:ext cx="46863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2000" y="6105525"/>
            <a:ext cx="381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 animBg="1"/>
      <p:bldP spid="29" grpId="0" animBg="1"/>
      <p:bldP spid="22" grpId="0" animBg="1"/>
      <p:bldP spid="23" grpId="0" animBg="1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>
            <a:normAutofit/>
          </a:bodyPr>
          <a:lstStyle/>
          <a:p>
            <a:r>
              <a:rPr lang="en-CA" sz="4000" dirty="0" smtClean="0"/>
              <a:t>Proof (cont.)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If</a:t>
            </a:r>
          </a:p>
          <a:p>
            <a:pPr lvl="1"/>
            <a:r>
              <a:rPr lang="en-CA" dirty="0" smtClean="0"/>
              <a:t> </a:t>
            </a:r>
            <a:r>
              <a:rPr lang="en-CA" i="1" dirty="0" smtClean="0"/>
              <a:t>2.</a:t>
            </a:r>
            <a:r>
              <a:rPr lang="en-CA" dirty="0" smtClean="0"/>
              <a:t> </a:t>
            </a:r>
            <a:r>
              <a:rPr lang="en-CA" i="1" dirty="0" smtClean="0"/>
              <a:t>OPT (L)  </a:t>
            </a:r>
            <a:endParaRPr lang="en-CA" i="1" dirty="0"/>
          </a:p>
        </p:txBody>
      </p:sp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52578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124200"/>
            <a:ext cx="6934200" cy="92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985067"/>
            <a:ext cx="47434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533400" y="3810000"/>
            <a:ext cx="2362200" cy="1371600"/>
          </a:xfrm>
          <a:prstGeom prst="cloudCallout">
            <a:avLst>
              <a:gd name="adj1" fmla="val 72086"/>
              <a:gd name="adj2" fmla="val 1356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endParaRPr 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24596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5257800"/>
            <a:ext cx="1504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600" name="Picture 2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5562600"/>
            <a:ext cx="90267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962400"/>
            <a:ext cx="8477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4267200"/>
            <a:ext cx="1343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19200" y="4724400"/>
            <a:ext cx="1057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8"/>
          <p:cNvSpPr>
            <a:spLocks noChangeArrowheads="1"/>
          </p:cNvSpPr>
          <p:nvPr/>
        </p:nvSpPr>
        <p:spPr bwMode="auto">
          <a:xfrm>
            <a:off x="7543800" y="1295400"/>
            <a:ext cx="1219200" cy="11430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6859587" y="1295400"/>
            <a:ext cx="1217613" cy="11430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8153400" y="2514600"/>
            <a:ext cx="263213" cy="3693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7239000" y="2514600"/>
            <a:ext cx="3048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CA" dirty="0" smtClean="0"/>
              <a:t>J</a:t>
            </a:r>
            <a:r>
              <a:rPr lang="en-CA" baseline="30000" dirty="0" smtClean="0"/>
              <a:t>*</a:t>
            </a:r>
            <a:endParaRPr lang="en-US" dirty="0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7620000" y="1752600"/>
            <a:ext cx="3048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CA" dirty="0" smtClean="0"/>
              <a:t>J</a:t>
            </a:r>
            <a:endParaRPr lang="en-US" dirty="0"/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8153400" y="1704201"/>
            <a:ext cx="30480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CA" dirty="0" smtClean="0"/>
              <a:t>K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sz="3800" dirty="0" smtClean="0"/>
              <a:t>3/2 approximation greedy algorithm (</a:t>
            </a:r>
            <a:r>
              <a:rPr lang="en-US" sz="3800" i="1" dirty="0" smtClean="0"/>
              <a:t>IGR</a:t>
            </a:r>
            <a:r>
              <a:rPr lang="en-US" sz="3800" dirty="0" smtClean="0"/>
              <a:t>)</a:t>
            </a:r>
            <a:endParaRPr lang="en-CA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CA" dirty="0" smtClean="0"/>
              <a:t>Define a new knapsack problem</a:t>
            </a:r>
          </a:p>
          <a:p>
            <a:pPr lvl="1"/>
            <a:r>
              <a:rPr lang="en-CA" dirty="0" smtClean="0"/>
              <a:t>1</a:t>
            </a:r>
          </a:p>
          <a:p>
            <a:pPr lvl="1"/>
            <a:r>
              <a:rPr lang="en-CA" dirty="0" smtClean="0"/>
              <a:t>Let                       and </a:t>
            </a:r>
          </a:p>
          <a:p>
            <a:r>
              <a:rPr lang="en-CA" dirty="0" smtClean="0"/>
              <a:t>Apply </a:t>
            </a:r>
            <a:r>
              <a:rPr lang="en-CA" i="1" dirty="0" smtClean="0"/>
              <a:t>GR</a:t>
            </a:r>
            <a:r>
              <a:rPr lang="en-CA" dirty="0" smtClean="0"/>
              <a:t> to </a:t>
            </a:r>
            <a:r>
              <a:rPr lang="en-CA" i="1" dirty="0" smtClean="0"/>
              <a:t>L</a:t>
            </a:r>
            <a:r>
              <a:rPr lang="en-CA" i="1" baseline="-25000" dirty="0" smtClean="0"/>
              <a:t>i</a:t>
            </a:r>
            <a:r>
              <a:rPr lang="en-CA" baseline="-25000" dirty="0" smtClean="0"/>
              <a:t> </a:t>
            </a:r>
            <a:r>
              <a:rPr lang="en-CA" dirty="0" smtClean="0"/>
              <a:t>and </a:t>
            </a:r>
            <a:r>
              <a:rPr lang="en-CA" i="1" dirty="0" smtClean="0"/>
              <a:t>M</a:t>
            </a:r>
            <a:r>
              <a:rPr lang="en-CA" i="1" baseline="-25000" dirty="0" smtClean="0"/>
              <a:t>i</a:t>
            </a:r>
            <a:r>
              <a:rPr lang="en-CA" baseline="-25000" dirty="0" smtClean="0"/>
              <a:t> </a:t>
            </a:r>
            <a:r>
              <a:rPr lang="en-CA" dirty="0" smtClean="0"/>
              <a:t>for all</a:t>
            </a:r>
            <a:r>
              <a:rPr lang="en-CA" baseline="-25000" dirty="0" smtClean="0"/>
              <a:t> </a:t>
            </a:r>
            <a:r>
              <a:rPr lang="en-CA" i="1" dirty="0" err="1" smtClean="0"/>
              <a:t>a</a:t>
            </a:r>
            <a:r>
              <a:rPr lang="en-CA" i="1" baseline="-25000" dirty="0" err="1" smtClean="0"/>
              <a:t>i</a:t>
            </a:r>
            <a:endParaRPr lang="en-CA" i="1" baseline="-25000" dirty="0" smtClean="0"/>
          </a:p>
          <a:p>
            <a:pPr lvl="1"/>
            <a:r>
              <a:rPr lang="en-CA" sz="2600" dirty="0" smtClean="0">
                <a:solidFill>
                  <a:schemeClr val="bg1"/>
                </a:solidFill>
              </a:rPr>
              <a:t>F</a:t>
            </a:r>
            <a:r>
              <a:rPr lang="en-CA" sz="2600" dirty="0" smtClean="0"/>
              <a:t> </a:t>
            </a:r>
          </a:p>
          <a:p>
            <a:r>
              <a:rPr lang="en-CA" sz="2800" i="1" dirty="0" smtClean="0"/>
              <a:t>IGR</a:t>
            </a:r>
            <a:r>
              <a:rPr lang="en-CA" sz="2800" dirty="0" smtClean="0"/>
              <a:t> cost is </a:t>
            </a:r>
          </a:p>
          <a:p>
            <a:pPr lvl="1"/>
            <a:r>
              <a:rPr lang="en-CA" dirty="0" smtClean="0"/>
              <a:t>B </a:t>
            </a:r>
          </a:p>
        </p:txBody>
      </p:sp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362200"/>
            <a:ext cx="20859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781300"/>
            <a:ext cx="1371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781300"/>
            <a:ext cx="1295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3733800"/>
            <a:ext cx="2028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4572000"/>
            <a:ext cx="3543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Proof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r>
              <a:rPr lang="en-CA" dirty="0" smtClean="0"/>
              <a:t>Lemma 2: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sz="2500" dirty="0" smtClean="0"/>
              <a:t>Proof: </a:t>
            </a:r>
          </a:p>
          <a:p>
            <a:pPr lvl="1"/>
            <a:r>
              <a:rPr lang="en-CA" sz="2300" dirty="0" smtClean="0"/>
              <a:t>Investigate two case</a:t>
            </a:r>
            <a:endParaRPr lang="en-CA" sz="2300" b="1" i="1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2" name="Cloud Callout 11"/>
          <p:cNvSpPr/>
          <p:nvPr/>
        </p:nvSpPr>
        <p:spPr>
          <a:xfrm>
            <a:off x="914400" y="1981200"/>
            <a:ext cx="1828800" cy="914400"/>
          </a:xfrm>
          <a:prstGeom prst="cloudCallout">
            <a:avLst>
              <a:gd name="adj1" fmla="val 78370"/>
              <a:gd name="adj2" fmla="val -1651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solution given by heuristic </a:t>
            </a:r>
            <a:r>
              <a:rPr lang="en-CA" sz="1100" b="1" i="1" dirty="0" smtClean="0">
                <a:solidFill>
                  <a:schemeClr val="tx2">
                    <a:lumMod val="75000"/>
                  </a:schemeClr>
                </a:solidFill>
              </a:rPr>
              <a:t>IGR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6553200" y="1676400"/>
            <a:ext cx="1828800" cy="914400"/>
          </a:xfrm>
          <a:prstGeom prst="cloudCallout">
            <a:avLst>
              <a:gd name="adj1" fmla="val -84132"/>
              <a:gd name="adj2" fmla="val 1004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optimal solution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pic>
        <p:nvPicPr>
          <p:cNvPr id="10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057400"/>
            <a:ext cx="2447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27"/>
          <p:cNvGrpSpPr/>
          <p:nvPr/>
        </p:nvGrpSpPr>
        <p:grpSpPr>
          <a:xfrm>
            <a:off x="838200" y="3810000"/>
            <a:ext cx="7467600" cy="2895600"/>
            <a:chOff x="762000" y="2701415"/>
            <a:chExt cx="6248400" cy="3089787"/>
          </a:xfrm>
        </p:grpSpPr>
        <p:sp>
          <p:nvSpPr>
            <p:cNvPr id="14" name="Rounded Rectangle 13"/>
            <p:cNvSpPr/>
            <p:nvPr/>
          </p:nvSpPr>
          <p:spPr>
            <a:xfrm>
              <a:off x="762000" y="2895600"/>
              <a:ext cx="6248400" cy="2895602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 algn="l">
                <a:buFont typeface="Wingdings" pitchFamily="2" charset="2"/>
                <a:buChar char="q"/>
              </a:pPr>
              <a:r>
                <a:rPr lang="en-CA" sz="1600" b="1" dirty="0" smtClean="0">
                  <a:solidFill>
                    <a:schemeClr val="tx1"/>
                  </a:solidFill>
                  <a:cs typeface="B Nazanin" pitchFamily="2" charset="-78"/>
                </a:rPr>
                <a:t>We had</a:t>
              </a:r>
            </a:p>
            <a:p>
              <a:pPr lvl="1" algn="l">
                <a:buFont typeface="Wingdings" pitchFamily="2" charset="2"/>
                <a:buChar char="q"/>
              </a:pPr>
              <a:endParaRPr lang="en-CA" sz="1600" b="1" dirty="0" smtClean="0">
                <a:solidFill>
                  <a:schemeClr val="tx1"/>
                </a:solidFill>
                <a:cs typeface="B Nazanin" pitchFamily="2" charset="-78"/>
              </a:endParaRPr>
            </a:p>
            <a:p>
              <a:pPr lvl="1" algn="l">
                <a:buFont typeface="Wingdings" pitchFamily="2" charset="2"/>
                <a:buChar char="q"/>
              </a:pPr>
              <a:endParaRPr lang="en-CA" sz="1600" b="1" dirty="0" smtClean="0">
                <a:solidFill>
                  <a:schemeClr val="tx1"/>
                </a:solidFill>
                <a:cs typeface="B Nazanin" pitchFamily="2" charset="-78"/>
              </a:endParaRPr>
            </a:p>
            <a:p>
              <a:pPr lvl="1">
                <a:buFont typeface="Wingdings" pitchFamily="2" charset="2"/>
                <a:buChar char="q"/>
              </a:pPr>
              <a:r>
                <a:rPr lang="en-CA" sz="1600" b="1" dirty="0" smtClean="0">
                  <a:solidFill>
                    <a:schemeClr val="tx1"/>
                  </a:solidFill>
                  <a:cs typeface="B Nazanin" pitchFamily="2" charset="-78"/>
                </a:rPr>
                <a:t>We Know</a:t>
              </a:r>
            </a:p>
            <a:p>
              <a:pPr lvl="1" algn="l">
                <a:buFont typeface="Arial" pitchFamily="34" charset="0"/>
                <a:buChar char="•"/>
              </a:pPr>
              <a:endParaRPr lang="en-CA" sz="16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endParaRPr>
            </a:p>
            <a:p>
              <a:pPr lvl="1" algn="l">
                <a:buFont typeface="Arial" pitchFamily="34" charset="0"/>
                <a:buChar char="•"/>
              </a:pPr>
              <a:endParaRPr lang="en-CA" sz="16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endParaRPr>
            </a:p>
            <a:p>
              <a:pPr lvl="1" algn="l">
                <a:buFont typeface="Wingdings" pitchFamily="2" charset="2"/>
                <a:buChar char="q"/>
              </a:pPr>
              <a:r>
                <a:rPr lang="en-CA" sz="1600" b="1" dirty="0" smtClean="0">
                  <a:solidFill>
                    <a:schemeClr val="tx1"/>
                  </a:solidFill>
                  <a:cs typeface="B Nazanin" pitchFamily="2" charset="-78"/>
                </a:rPr>
                <a:t>It  results </a:t>
              </a:r>
              <a:endParaRPr lang="fa-IR" sz="16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295400" y="2701415"/>
              <a:ext cx="2438400" cy="56781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fa-IR" dirty="0" smtClean="0">
                <a:solidFill>
                  <a:schemeClr val="bg1"/>
                </a:solidFill>
                <a:latin typeface="XB Niloofar" pitchFamily="2" charset="-78"/>
                <a:cs typeface="XB Niloofar" pitchFamily="2" charset="-78"/>
              </a:endParaRPr>
            </a:p>
          </p:txBody>
        </p:sp>
      </p:grp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968547"/>
            <a:ext cx="1828800" cy="29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4724400"/>
            <a:ext cx="2247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5419725"/>
            <a:ext cx="18859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2286000"/>
            <a:ext cx="142875" cy="276225"/>
          </a:xfrm>
          <a:prstGeom prst="rect">
            <a:avLst/>
          </a:prstGeom>
          <a:noFill/>
        </p:spPr>
      </p:pic>
      <p:pic>
        <p:nvPicPr>
          <p:cNvPr id="20" name="Picture 3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0" y="2514600"/>
            <a:ext cx="3543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38300" y="6200775"/>
            <a:ext cx="2247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33825" y="6257925"/>
            <a:ext cx="26193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3200" y="6191250"/>
            <a:ext cx="15811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Proof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CA" dirty="0" smtClean="0"/>
              <a:t>Lemma 2: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sz="2500" dirty="0" smtClean="0"/>
              <a:t>Proof: </a:t>
            </a:r>
          </a:p>
          <a:p>
            <a:pPr lvl="1"/>
            <a:r>
              <a:rPr lang="en-CA" sz="2300" dirty="0" smtClean="0"/>
              <a:t>Investigate two case</a:t>
            </a:r>
            <a:endParaRPr lang="en-CA" sz="2300" b="1" i="1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12" name="Cloud Callout 11"/>
          <p:cNvSpPr/>
          <p:nvPr/>
        </p:nvSpPr>
        <p:spPr>
          <a:xfrm>
            <a:off x="1219200" y="1981200"/>
            <a:ext cx="1828800" cy="914400"/>
          </a:xfrm>
          <a:prstGeom prst="cloudCallout">
            <a:avLst>
              <a:gd name="adj1" fmla="val 70556"/>
              <a:gd name="adj2" fmla="val -40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solution given by heuristic </a:t>
            </a:r>
            <a:r>
              <a:rPr lang="en-CA" sz="1100" b="1" i="1" dirty="0" smtClean="0">
                <a:solidFill>
                  <a:schemeClr val="tx2">
                    <a:lumMod val="75000"/>
                  </a:schemeClr>
                </a:solidFill>
              </a:rPr>
              <a:t>IGR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6553200" y="1676400"/>
            <a:ext cx="1828800" cy="914400"/>
          </a:xfrm>
          <a:prstGeom prst="cloudCallout">
            <a:avLst>
              <a:gd name="adj1" fmla="val -84913"/>
              <a:gd name="adj2" fmla="val 209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optimal solution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pic>
        <p:nvPicPr>
          <p:cNvPr id="10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057400"/>
            <a:ext cx="2447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7"/>
          <p:cNvGrpSpPr/>
          <p:nvPr/>
        </p:nvGrpSpPr>
        <p:grpSpPr>
          <a:xfrm>
            <a:off x="762000" y="3810000"/>
            <a:ext cx="7772400" cy="3048000"/>
            <a:chOff x="762000" y="2780544"/>
            <a:chExt cx="6248400" cy="3165147"/>
          </a:xfrm>
        </p:grpSpPr>
        <p:sp>
          <p:nvSpPr>
            <p:cNvPr id="20" name="Rounded Rectangle 19"/>
            <p:cNvSpPr/>
            <p:nvPr/>
          </p:nvSpPr>
          <p:spPr>
            <a:xfrm>
              <a:off x="762000" y="2938801"/>
              <a:ext cx="6248400" cy="3006890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 algn="l">
                <a:buFont typeface="Wingdings" pitchFamily="2" charset="2"/>
                <a:buChar char="q"/>
              </a:pPr>
              <a:r>
                <a:rPr lang="en-CA" sz="1600" b="1" dirty="0" smtClean="0">
                  <a:solidFill>
                    <a:schemeClr val="tx1"/>
                  </a:solidFill>
                  <a:cs typeface="B Nazanin" pitchFamily="2" charset="-78"/>
                </a:rPr>
                <a:t>We had</a:t>
              </a:r>
            </a:p>
            <a:p>
              <a:pPr lvl="1" algn="l">
                <a:buFont typeface="Arial" pitchFamily="34" charset="0"/>
                <a:buChar char="•"/>
              </a:pPr>
              <a:endParaRPr lang="en-CA" sz="16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endParaRPr>
            </a:p>
            <a:p>
              <a:pPr lvl="1" algn="l">
                <a:buFont typeface="Arial" pitchFamily="34" charset="0"/>
                <a:buChar char="•"/>
              </a:pPr>
              <a:endParaRPr lang="en-CA" sz="16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endParaRPr>
            </a:p>
            <a:p>
              <a:pPr lvl="1" algn="l">
                <a:buFont typeface="Wingdings" pitchFamily="2" charset="2"/>
                <a:buChar char="q"/>
              </a:pPr>
              <a:r>
                <a:rPr lang="en-CA" sz="1600" b="1" dirty="0" smtClean="0">
                  <a:solidFill>
                    <a:schemeClr val="tx1"/>
                  </a:solidFill>
                  <a:cs typeface="B Nazanin" pitchFamily="2" charset="-78"/>
                </a:rPr>
                <a:t>It results</a:t>
              </a:r>
            </a:p>
            <a:p>
              <a:pPr lvl="1" algn="l">
                <a:buFont typeface="Wingdings" pitchFamily="2" charset="2"/>
                <a:buChar char="q"/>
              </a:pPr>
              <a:endParaRPr lang="en-CA" sz="1600" b="1" dirty="0" smtClean="0">
                <a:solidFill>
                  <a:schemeClr val="tx1"/>
                </a:solidFill>
                <a:cs typeface="B Nazanin" pitchFamily="2" charset="-78"/>
              </a:endParaRPr>
            </a:p>
            <a:p>
              <a:pPr lvl="1" algn="l">
                <a:buFont typeface="Arial" pitchFamily="34" charset="0"/>
                <a:buChar char="•"/>
              </a:pPr>
              <a:endParaRPr lang="en-CA" sz="1600" b="1" dirty="0" smtClean="0">
                <a:solidFill>
                  <a:schemeClr val="tx2">
                    <a:lumMod val="75000"/>
                  </a:schemeClr>
                </a:solidFill>
                <a:cs typeface="B Nazanin" pitchFamily="2" charset="-78"/>
              </a:endParaRPr>
            </a:p>
            <a:p>
              <a:pPr lvl="1" algn="l">
                <a:buFont typeface="Wingdings" pitchFamily="2" charset="2"/>
                <a:buChar char="q"/>
              </a:pPr>
              <a:r>
                <a:rPr lang="en-CA" sz="1600" b="1" dirty="0" smtClean="0">
                  <a:solidFill>
                    <a:schemeClr val="tx1"/>
                  </a:solidFill>
                  <a:cs typeface="B Nazanin" pitchFamily="2" charset="-78"/>
                </a:rPr>
                <a:t>Consider  </a:t>
              </a:r>
              <a:endParaRPr lang="fa-IR" sz="1600" b="1" dirty="0" smtClean="0">
                <a:solidFill>
                  <a:schemeClr val="tx1"/>
                </a:solidFill>
                <a:cs typeface="B Nazanin" pitchFamily="2" charset="-78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295400" y="2780544"/>
              <a:ext cx="2438400" cy="48868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fa-IR" dirty="0" smtClean="0">
                <a:solidFill>
                  <a:schemeClr val="bg1"/>
                </a:solidFill>
                <a:latin typeface="XB Niloofar" pitchFamily="2" charset="-78"/>
                <a:cs typeface="XB Niloofar" pitchFamily="2" charset="-78"/>
              </a:endParaRPr>
            </a:p>
          </p:txBody>
        </p:sp>
      </p:grp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800600"/>
            <a:ext cx="2305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6324600"/>
            <a:ext cx="5219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14525" y="3914775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838700"/>
            <a:ext cx="2228850" cy="34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19400" y="5524500"/>
            <a:ext cx="2686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67000" y="5943600"/>
            <a:ext cx="685800" cy="34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96100" y="6362700"/>
            <a:ext cx="15621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0925" y="2286000"/>
            <a:ext cx="142875" cy="276225"/>
          </a:xfrm>
          <a:prstGeom prst="rect">
            <a:avLst/>
          </a:prstGeom>
          <a:noFill/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4" name="Picture 3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86100" y="2514600"/>
            <a:ext cx="3543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Another Heuristic (</a:t>
            </a:r>
            <a:r>
              <a:rPr lang="en-CA" sz="4000" i="1" dirty="0" smtClean="0"/>
              <a:t>GR</a:t>
            </a:r>
            <a:r>
              <a:rPr lang="en-CA" sz="4000" i="1" baseline="30000" dirty="0" smtClean="0"/>
              <a:t>*</a:t>
            </a:r>
            <a:r>
              <a:rPr lang="en-CA" sz="4000" dirty="0" smtClean="0"/>
              <a:t>)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Consider                    as a candidate solution of </a:t>
            </a:r>
            <a:r>
              <a:rPr lang="en-CA" i="1" dirty="0" smtClean="0"/>
              <a:t>GR</a:t>
            </a:r>
          </a:p>
          <a:p>
            <a:pPr lvl="1"/>
            <a:r>
              <a:rPr lang="en-CA" dirty="0" smtClean="0"/>
              <a:t>Let                       as small and       as large items      </a:t>
            </a:r>
          </a:p>
          <a:p>
            <a:r>
              <a:rPr lang="en-CA" dirty="0" smtClean="0"/>
              <a:t>Delete          </a:t>
            </a:r>
          </a:p>
          <a:p>
            <a:pPr lvl="1"/>
            <a:r>
              <a:rPr lang="en-CA" dirty="0" smtClean="0"/>
              <a:t>If    </a:t>
            </a:r>
          </a:p>
          <a:p>
            <a:endParaRPr lang="en-CA" dirty="0" smtClean="0"/>
          </a:p>
          <a:p>
            <a:r>
              <a:rPr lang="en-CA" dirty="0" smtClean="0"/>
              <a:t>Delete items until when we delete </a:t>
            </a:r>
            <a:r>
              <a:rPr lang="en-CA" i="1" dirty="0" smtClean="0"/>
              <a:t>l</a:t>
            </a:r>
          </a:p>
          <a:p>
            <a:endParaRPr lang="en-CA" i="1" dirty="0" smtClean="0"/>
          </a:p>
          <a:p>
            <a:r>
              <a:rPr lang="en-CA" dirty="0" smtClean="0"/>
              <a:t>Candidate solution of </a:t>
            </a:r>
            <a:r>
              <a:rPr lang="en-CA" i="1" dirty="0" smtClean="0"/>
              <a:t>GR</a:t>
            </a:r>
            <a:r>
              <a:rPr lang="en-CA" i="1" baseline="30000" dirty="0" smtClean="0"/>
              <a:t>* </a:t>
            </a:r>
            <a:r>
              <a:rPr lang="en-CA" dirty="0" smtClean="0"/>
              <a:t>:</a:t>
            </a:r>
          </a:p>
          <a:p>
            <a:r>
              <a:rPr lang="en-CA" dirty="0" smtClean="0"/>
              <a:t>Cost of </a:t>
            </a:r>
            <a:r>
              <a:rPr lang="en-CA" i="1" dirty="0" smtClean="0"/>
              <a:t>GR</a:t>
            </a:r>
            <a:r>
              <a:rPr lang="en-CA" i="1" baseline="30000" dirty="0" smtClean="0"/>
              <a:t>* </a:t>
            </a:r>
            <a:r>
              <a:rPr lang="en-CA" dirty="0" smtClean="0"/>
              <a:t>is not more that cost of </a:t>
            </a:r>
            <a:r>
              <a:rPr lang="en-CA" i="1" dirty="0" smtClean="0"/>
              <a:t>GR</a:t>
            </a:r>
            <a:r>
              <a:rPr lang="en-CA" dirty="0" smtClean="0"/>
              <a:t> </a:t>
            </a:r>
            <a:endParaRPr lang="en-CA" i="1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>
              <a:buNone/>
            </a:pPr>
            <a:endParaRPr lang="en-CA" dirty="0"/>
          </a:p>
        </p:txBody>
      </p:sp>
      <p:pic>
        <p:nvPicPr>
          <p:cNvPr id="5" name="Picture 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57400"/>
            <a:ext cx="12858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14600"/>
            <a:ext cx="14954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514600"/>
            <a:ext cx="2476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971800"/>
            <a:ext cx="533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399" y="3314700"/>
            <a:ext cx="1676399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19034" y="4648201"/>
            <a:ext cx="146709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5257800"/>
            <a:ext cx="16287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sz="2000" dirty="0" smtClean="0"/>
              <a:t>J. </a:t>
            </a:r>
            <a:r>
              <a:rPr lang="en-CA" sz="2000" dirty="0" err="1" smtClean="0"/>
              <a:t>Csirik</a:t>
            </a:r>
            <a:r>
              <a:rPr lang="en-CA" sz="2000" dirty="0" smtClean="0"/>
              <a:t>, J. B. G. </a:t>
            </a:r>
            <a:r>
              <a:rPr lang="en-CA" sz="2000" dirty="0" err="1" smtClean="0"/>
              <a:t>Frenk</a:t>
            </a:r>
            <a:r>
              <a:rPr lang="en-CA" sz="2000" dirty="0" smtClean="0"/>
              <a:t>, M. </a:t>
            </a:r>
            <a:r>
              <a:rPr lang="en-CA" sz="2000" dirty="0" err="1" smtClean="0"/>
              <a:t>Labbe</a:t>
            </a:r>
            <a:r>
              <a:rPr lang="en-CA" sz="2000" dirty="0" smtClean="0"/>
              <a:t>, and S. Zhang. Heuristics for the 0-1 </a:t>
            </a:r>
            <a:r>
              <a:rPr lang="en-CA" sz="2000" dirty="0" smtClean="0"/>
              <a:t>min-knapsack </a:t>
            </a:r>
            <a:r>
              <a:rPr lang="en-CA" sz="2000" dirty="0" smtClean="0"/>
              <a:t>problem. </a:t>
            </a:r>
            <a:r>
              <a:rPr lang="en-CA" sz="2000" dirty="0" err="1" smtClean="0"/>
              <a:t>Acta</a:t>
            </a:r>
            <a:r>
              <a:rPr lang="en-CA" sz="2000" dirty="0" smtClean="0"/>
              <a:t> </a:t>
            </a:r>
            <a:r>
              <a:rPr lang="en-CA" sz="2000" dirty="0" err="1" smtClean="0"/>
              <a:t>Cybernetica</a:t>
            </a:r>
            <a:r>
              <a:rPr lang="en-CA" sz="2000" dirty="0" smtClean="0"/>
              <a:t>, 10(1-2):15-20, 1991.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000" dirty="0" err="1" smtClean="0"/>
              <a:t>Güntzer</a:t>
            </a:r>
            <a:r>
              <a:rPr lang="en-CA" sz="2000" dirty="0" smtClean="0"/>
              <a:t>, Michael M., and Dieter </a:t>
            </a:r>
            <a:r>
              <a:rPr lang="en-CA" sz="2000" dirty="0" err="1" smtClean="0"/>
              <a:t>Jungnickel</a:t>
            </a:r>
            <a:r>
              <a:rPr lang="en-CA" sz="2000" dirty="0" smtClean="0"/>
              <a:t>. "Approximate minimization algorithms for the 0/1 knapsack and subset-sum problem." </a:t>
            </a:r>
            <a:r>
              <a:rPr lang="en-CA" sz="2000" i="1" dirty="0" smtClean="0"/>
              <a:t>Operations Research Letters</a:t>
            </a:r>
            <a:r>
              <a:rPr lang="en-CA" sz="2000" dirty="0" smtClean="0"/>
              <a:t> 26, no. 2 (2000): 55-66.</a:t>
            </a:r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Heuristics for the O-1 Min-Knapsack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sz="4000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4236720"/>
          </a:xfrm>
        </p:spPr>
        <p:txBody>
          <a:bodyPr>
            <a:normAutofit/>
          </a:bodyPr>
          <a:lstStyle/>
          <a:p>
            <a:r>
              <a:rPr lang="en-US" dirty="0" smtClean="0"/>
              <a:t>Min Knapsack Problem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2 approximation greedy algorithm</a:t>
            </a:r>
          </a:p>
          <a:p>
            <a:pPr lvl="1"/>
            <a:r>
              <a:rPr lang="en-US" sz="2200" dirty="0" smtClean="0"/>
              <a:t>Proof	</a:t>
            </a:r>
          </a:p>
          <a:p>
            <a:r>
              <a:rPr lang="en-US" dirty="0" smtClean="0"/>
              <a:t>3/2 approximation greedy algorithm</a:t>
            </a:r>
          </a:p>
          <a:p>
            <a:pPr lvl="1"/>
            <a:r>
              <a:rPr lang="en-US" dirty="0" smtClean="0"/>
              <a:t>Proof</a:t>
            </a:r>
          </a:p>
          <a:p>
            <a:r>
              <a:rPr lang="en-US" dirty="0" smtClean="0"/>
              <a:t>Another improved heuristic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382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Min Knapsack Definition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Recall Max Knapsack Problem</a:t>
            </a:r>
            <a:endParaRPr lang="en-CA" i="1" dirty="0" smtClean="0"/>
          </a:p>
          <a:p>
            <a:pPr lvl="1"/>
            <a:r>
              <a:rPr lang="en-CA" dirty="0" smtClean="0"/>
              <a:t>Find the most </a:t>
            </a:r>
            <a:r>
              <a:rPr lang="en-CA" dirty="0" smtClean="0"/>
              <a:t>valuable </a:t>
            </a:r>
            <a:r>
              <a:rPr lang="en-CA" dirty="0" smtClean="0"/>
              <a:t>set of items such that the total </a:t>
            </a:r>
            <a:r>
              <a:rPr lang="en-CA" dirty="0" smtClean="0"/>
              <a:t>size </a:t>
            </a:r>
            <a:r>
              <a:rPr lang="en-CA" dirty="0" smtClean="0"/>
              <a:t>of the inserted items to knapsack does not exceed the capacity </a:t>
            </a:r>
            <a:r>
              <a:rPr lang="en-CA" i="1" dirty="0" smtClean="0"/>
              <a:t>C</a:t>
            </a:r>
          </a:p>
          <a:p>
            <a:endParaRPr lang="en-US" dirty="0" smtClean="0"/>
          </a:p>
          <a:p>
            <a:r>
              <a:rPr lang="en-US" dirty="0" smtClean="0"/>
              <a:t>See it as a minimization problem</a:t>
            </a:r>
          </a:p>
          <a:p>
            <a:pPr lvl="1"/>
            <a:r>
              <a:rPr lang="en-CA" dirty="0" smtClean="0"/>
              <a:t>Find the least </a:t>
            </a:r>
            <a:r>
              <a:rPr lang="en-CA" dirty="0" smtClean="0"/>
              <a:t>valuable </a:t>
            </a:r>
            <a:r>
              <a:rPr lang="en-CA" dirty="0" smtClean="0"/>
              <a:t>set of items such that the total </a:t>
            </a:r>
            <a:r>
              <a:rPr lang="en-CA" dirty="0" smtClean="0"/>
              <a:t>size</a:t>
            </a:r>
            <a:r>
              <a:rPr lang="en-CA" dirty="0" smtClean="0"/>
              <a:t> </a:t>
            </a:r>
            <a:r>
              <a:rPr lang="en-CA" dirty="0" smtClean="0"/>
              <a:t>of the not inserted items is at least</a:t>
            </a:r>
            <a:endParaRPr lang="en-US" dirty="0" smtClean="0"/>
          </a:p>
          <a:p>
            <a:pPr lvl="1"/>
            <a:endParaRPr lang="en-US" sz="1900" dirty="0" smtClean="0"/>
          </a:p>
          <a:p>
            <a:endParaRPr lang="en-US" sz="2400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4876800"/>
            <a:ext cx="1828800" cy="6096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382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Min Knapsack Problem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Minimize the </a:t>
            </a:r>
            <a:r>
              <a:rPr lang="en-CA" dirty="0" smtClean="0"/>
              <a:t>value</a:t>
            </a:r>
            <a:r>
              <a:rPr lang="en-CA" dirty="0" smtClean="0"/>
              <a:t> </a:t>
            </a:r>
            <a:r>
              <a:rPr lang="en-CA" dirty="0" smtClean="0"/>
              <a:t>of items in the knapsack subject to the condition that their combined </a:t>
            </a:r>
            <a:r>
              <a:rPr lang="en-CA" dirty="0" smtClean="0"/>
              <a:t>size </a:t>
            </a:r>
            <a:r>
              <a:rPr lang="en-CA" dirty="0" smtClean="0"/>
              <a:t>has to be at least </a:t>
            </a:r>
            <a:r>
              <a:rPr lang="en-CA" i="1" dirty="0" smtClean="0"/>
              <a:t>M</a:t>
            </a:r>
            <a:endParaRPr lang="en-CA" dirty="0" smtClean="0"/>
          </a:p>
          <a:p>
            <a:r>
              <a:rPr lang="en-CA" dirty="0" smtClean="0"/>
              <a:t>Given</a:t>
            </a:r>
          </a:p>
          <a:p>
            <a:pPr lvl="1"/>
            <a:r>
              <a:rPr lang="en-CA" dirty="0" smtClean="0">
                <a:latin typeface="+mj-lt"/>
              </a:rPr>
              <a:t>n pairs of positive integers </a:t>
            </a:r>
            <a:r>
              <a:rPr lang="en-CA" dirty="0" smtClean="0"/>
              <a:t>(</a:t>
            </a:r>
            <a:r>
              <a:rPr lang="en-CA" dirty="0" err="1" smtClean="0"/>
              <a:t>c</a:t>
            </a:r>
            <a:r>
              <a:rPr lang="en-CA" baseline="-25000" dirty="0" err="1" smtClean="0"/>
              <a:t>j</a:t>
            </a:r>
            <a:r>
              <a:rPr lang="en-CA" dirty="0" smtClean="0"/>
              <a:t>, </a:t>
            </a:r>
            <a:r>
              <a:rPr lang="en-CA" dirty="0" err="1" smtClean="0"/>
              <a:t>a</a:t>
            </a:r>
            <a:r>
              <a:rPr lang="en-CA" baseline="-25000" dirty="0" err="1" smtClean="0"/>
              <a:t>j</a:t>
            </a:r>
            <a:r>
              <a:rPr lang="en-CA" dirty="0" smtClean="0"/>
              <a:t>)</a:t>
            </a:r>
            <a:endParaRPr lang="en-CA" dirty="0" smtClean="0">
              <a:latin typeface="+mj-lt"/>
            </a:endParaRPr>
          </a:p>
          <a:p>
            <a:pPr lvl="1"/>
            <a:r>
              <a:rPr lang="en-CA" dirty="0" smtClean="0">
                <a:latin typeface="+mj-lt"/>
              </a:rPr>
              <a:t>a positive integer </a:t>
            </a:r>
            <a:r>
              <a:rPr lang="en-CA" i="1" dirty="0" smtClean="0">
                <a:latin typeface="+mj-lt"/>
              </a:rPr>
              <a:t>M</a:t>
            </a:r>
            <a:r>
              <a:rPr lang="en-CA" dirty="0" smtClean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Objective</a:t>
            </a:r>
          </a:p>
          <a:p>
            <a:pPr lvl="2"/>
            <a:endParaRPr lang="en-US" sz="1900" dirty="0" smtClean="0"/>
          </a:p>
          <a:p>
            <a:r>
              <a:rPr lang="en-US" dirty="0" smtClean="0"/>
              <a:t>Constraints</a:t>
            </a:r>
          </a:p>
          <a:p>
            <a:endParaRPr lang="en-US" sz="2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2899" y="4924425"/>
            <a:ext cx="2738301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849815"/>
            <a:ext cx="3048000" cy="70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7" name="Cloud Callout 6"/>
          <p:cNvSpPr/>
          <p:nvPr/>
        </p:nvSpPr>
        <p:spPr>
          <a:xfrm>
            <a:off x="3733800" y="2971800"/>
            <a:ext cx="1066800" cy="762000"/>
          </a:xfrm>
          <a:prstGeom prst="cloudCallout">
            <a:avLst>
              <a:gd name="adj1" fmla="val 41427"/>
              <a:gd name="adj2" fmla="val 594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item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5105400" y="2895600"/>
            <a:ext cx="1066800" cy="762000"/>
          </a:xfrm>
          <a:prstGeom prst="cloudCallout">
            <a:avLst>
              <a:gd name="adj1" fmla="val -49644"/>
              <a:gd name="adj2" fmla="val 612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Size of the  item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2 approximation greedy algorithm </a:t>
            </a:r>
            <a:r>
              <a:rPr lang="en-US" sz="4000" dirty="0" smtClean="0"/>
              <a:t>(GR)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Sort the items in </a:t>
            </a:r>
            <a:r>
              <a:rPr lang="en-CA" dirty="0" err="1" smtClean="0"/>
              <a:t>nondecreasing</a:t>
            </a:r>
            <a:r>
              <a:rPr lang="en-CA" dirty="0" smtClean="0"/>
              <a:t> order of their relative costs such </a:t>
            </a:r>
            <a:r>
              <a:rPr lang="en-CA" dirty="0" smtClean="0"/>
              <a:t>that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b="1" dirty="0" smtClean="0"/>
          </a:p>
          <a:p>
            <a:pPr marL="880110" lvl="1" indent="-514350"/>
            <a:r>
              <a:rPr lang="en-CA" dirty="0" smtClean="0"/>
              <a:t>Consider it as a list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Find the index </a:t>
            </a:r>
            <a:r>
              <a:rPr lang="en-CA" i="1" dirty="0" smtClean="0"/>
              <a:t>k</a:t>
            </a:r>
            <a:r>
              <a:rPr lang="en-CA" i="1" baseline="-25000" dirty="0" smtClean="0"/>
              <a:t>1</a:t>
            </a:r>
            <a:r>
              <a:rPr lang="en-CA" dirty="0" smtClean="0"/>
              <a:t> such </a:t>
            </a:r>
            <a:r>
              <a:rPr lang="en-CA" dirty="0" smtClean="0"/>
              <a:t>that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880110" lvl="1" indent="-514350"/>
            <a:r>
              <a:rPr lang="en-CA" dirty="0" smtClean="0"/>
              <a:t>Denote  </a:t>
            </a:r>
            <a:r>
              <a:rPr lang="en-CA" i="1" dirty="0" smtClean="0"/>
              <a:t>S1</a:t>
            </a:r>
            <a:r>
              <a:rPr lang="en-CA" dirty="0" smtClean="0"/>
              <a:t> as the first set of small items </a:t>
            </a:r>
          </a:p>
          <a:p>
            <a:pPr marL="880110" lvl="1" indent="-514350"/>
            <a:r>
              <a:rPr lang="en-CA" dirty="0" smtClean="0"/>
              <a:t>Consider                       as a candidate solution</a:t>
            </a:r>
            <a:endParaRPr lang="en-CA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514600"/>
            <a:ext cx="331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886200"/>
            <a:ext cx="262299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853328"/>
            <a:ext cx="2209800" cy="40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314950"/>
            <a:ext cx="157616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2984859"/>
            <a:ext cx="2181225" cy="444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11" name="Cloud Callout 10"/>
          <p:cNvSpPr/>
          <p:nvPr/>
        </p:nvSpPr>
        <p:spPr>
          <a:xfrm>
            <a:off x="6324600" y="3581400"/>
            <a:ext cx="1066800" cy="762000"/>
          </a:xfrm>
          <a:prstGeom prst="cloudCallout">
            <a:avLst>
              <a:gd name="adj1" fmla="val -93840"/>
              <a:gd name="adj2" fmla="val 369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Size of the  item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 approximation GR(Cont.)</a:t>
            </a:r>
            <a:endParaRPr lang="en-CA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514350" indent="-514350">
              <a:buNone/>
            </a:pPr>
            <a:r>
              <a:rPr lang="en-C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</a:t>
            </a:r>
            <a:r>
              <a:rPr lang="en-CA" dirty="0" smtClean="0"/>
              <a:t>    Find the index </a:t>
            </a:r>
            <a:r>
              <a:rPr lang="en-CA" i="1" dirty="0" smtClean="0"/>
              <a:t>k</a:t>
            </a:r>
            <a:r>
              <a:rPr lang="en-CA" i="1" baseline="-25000" dirty="0" smtClean="0"/>
              <a:t>2</a:t>
            </a:r>
            <a:r>
              <a:rPr lang="en-CA" i="1" dirty="0" smtClean="0"/>
              <a:t> </a:t>
            </a:r>
            <a:r>
              <a:rPr lang="en-CA" dirty="0" smtClean="0"/>
              <a:t>such that</a:t>
            </a:r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880110" lvl="1" indent="-514350"/>
            <a:r>
              <a:rPr lang="en-CA" dirty="0" smtClean="0"/>
              <a:t>Denote </a:t>
            </a:r>
            <a:r>
              <a:rPr lang="en-CA" i="1" dirty="0" smtClean="0"/>
              <a:t>B1 </a:t>
            </a:r>
            <a:r>
              <a:rPr lang="en-CA" dirty="0" smtClean="0"/>
              <a:t>as the first set of big items </a:t>
            </a:r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880110" lvl="1" indent="-514350"/>
            <a:r>
              <a:rPr lang="en-CA" dirty="0" smtClean="0"/>
              <a:t>Consider                                                   as candidate solutions</a:t>
            </a:r>
            <a:endParaRPr lang="en-CA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1628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0"/>
            <a:ext cx="17526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286000"/>
            <a:ext cx="22574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495800"/>
            <a:ext cx="2757101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7000" y="4943475"/>
            <a:ext cx="3711834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 approximation GR (Cont.)</a:t>
            </a:r>
            <a:endParaRPr lang="en-CA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514350" indent="-514350">
              <a:buNone/>
            </a:pPr>
            <a:r>
              <a:rPr lang="en-C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4.</a:t>
            </a:r>
            <a:r>
              <a:rPr lang="en-CA" dirty="0" smtClean="0"/>
              <a:t>    Find the index </a:t>
            </a:r>
            <a:r>
              <a:rPr lang="en-CA" i="1" dirty="0" smtClean="0"/>
              <a:t>k</a:t>
            </a:r>
            <a:r>
              <a:rPr lang="en-CA" i="1" baseline="-25000" dirty="0" smtClean="0"/>
              <a:t>3</a:t>
            </a:r>
            <a:r>
              <a:rPr lang="en-CA" i="1" dirty="0" smtClean="0"/>
              <a:t>&gt;= </a:t>
            </a:r>
            <a:r>
              <a:rPr lang="en-CA" i="1" dirty="0" smtClean="0"/>
              <a:t>k</a:t>
            </a:r>
            <a:r>
              <a:rPr lang="en-CA" i="1" baseline="-25000" dirty="0" smtClean="0"/>
              <a:t>2</a:t>
            </a:r>
            <a:r>
              <a:rPr lang="en-CA" i="1" dirty="0" smtClean="0"/>
              <a:t> </a:t>
            </a:r>
            <a:r>
              <a:rPr lang="en-CA" dirty="0" smtClean="0"/>
              <a:t>such that</a:t>
            </a:r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880110" lvl="1" indent="-514350"/>
            <a:endParaRPr lang="en-CA" dirty="0" smtClean="0"/>
          </a:p>
          <a:p>
            <a:pPr marL="880110" lvl="1" indent="-514350"/>
            <a:r>
              <a:rPr lang="en-CA" dirty="0" smtClean="0"/>
              <a:t>Denote </a:t>
            </a:r>
            <a:r>
              <a:rPr lang="en-CA" i="1" dirty="0" smtClean="0"/>
              <a:t>S2</a:t>
            </a:r>
            <a:r>
              <a:rPr lang="en-CA" dirty="0" smtClean="0"/>
              <a:t> as the second set of small items </a:t>
            </a:r>
          </a:p>
          <a:p>
            <a:pPr marL="514350" indent="-514350">
              <a:buFont typeface="+mj-lt"/>
              <a:buAutoNum type="arabicPeriod"/>
            </a:pPr>
            <a:endParaRPr lang="en-CA" dirty="0" smtClean="0"/>
          </a:p>
          <a:p>
            <a:pPr marL="880110" lvl="1" indent="-514350"/>
            <a:r>
              <a:rPr lang="en-CA" dirty="0" smtClean="0"/>
              <a:t>Consider                            as a candidate solution</a:t>
            </a:r>
          </a:p>
          <a:p>
            <a:pPr marL="514350" indent="-514350">
              <a:buAutoNum type="arabicPeriod" startAt="5"/>
            </a:pPr>
            <a:r>
              <a:rPr lang="en-CA" dirty="0" smtClean="0"/>
              <a:t>Repeat  step 3 &amp; 4 until the end of list </a:t>
            </a:r>
            <a:r>
              <a:rPr lang="en-CA" i="1" dirty="0" smtClean="0"/>
              <a:t>L</a:t>
            </a:r>
            <a:r>
              <a:rPr lang="en-CA" dirty="0" smtClean="0"/>
              <a:t> using </a:t>
            </a:r>
            <a:r>
              <a:rPr lang="en-CA" i="1" dirty="0" smtClean="0"/>
              <a:t>k</a:t>
            </a:r>
            <a:r>
              <a:rPr lang="en-CA" i="1" baseline="-25000" dirty="0" smtClean="0"/>
              <a:t>2i+1 </a:t>
            </a:r>
            <a:r>
              <a:rPr lang="en-CA" dirty="0" smtClean="0"/>
              <a:t>instead of </a:t>
            </a:r>
            <a:r>
              <a:rPr lang="en-CA" i="1" dirty="0" smtClean="0"/>
              <a:t>k</a:t>
            </a:r>
            <a:r>
              <a:rPr lang="en-CA" i="1" baseline="-25000" dirty="0" smtClean="0"/>
              <a:t>1</a:t>
            </a:r>
            <a:r>
              <a:rPr lang="en-CA" dirty="0" smtClean="0"/>
              <a:t> and </a:t>
            </a:r>
            <a:r>
              <a:rPr lang="en-CA" i="1" dirty="0" smtClean="0"/>
              <a:t>k</a:t>
            </a:r>
            <a:r>
              <a:rPr lang="en-CA" i="1" baseline="-25000" dirty="0" smtClean="0"/>
              <a:t>2i+2</a:t>
            </a:r>
            <a:r>
              <a:rPr lang="en-CA" baseline="-25000" dirty="0" smtClean="0"/>
              <a:t> </a:t>
            </a:r>
            <a:r>
              <a:rPr lang="en-CA" dirty="0" smtClean="0"/>
              <a:t>instead of </a:t>
            </a:r>
            <a:r>
              <a:rPr lang="en-CA" i="1" dirty="0" smtClean="0"/>
              <a:t>k</a:t>
            </a:r>
            <a:r>
              <a:rPr lang="en-CA" i="1" baseline="-25000" dirty="0" smtClean="0"/>
              <a:t>2</a:t>
            </a:r>
            <a:r>
              <a:rPr lang="en-CA" dirty="0" smtClean="0"/>
              <a:t> in the </a:t>
            </a:r>
            <a:r>
              <a:rPr lang="en-CA" i="1" dirty="0" err="1" smtClean="0"/>
              <a:t>i</a:t>
            </a:r>
            <a:r>
              <a:rPr lang="en-CA" dirty="0" err="1" smtClean="0"/>
              <a:t>th</a:t>
            </a:r>
            <a:r>
              <a:rPr lang="en-CA" baseline="30000" dirty="0" smtClean="0"/>
              <a:t> </a:t>
            </a:r>
            <a:r>
              <a:rPr lang="en-CA" dirty="0" smtClean="0"/>
              <a:t>iteration</a:t>
            </a:r>
          </a:p>
          <a:p>
            <a:pPr marL="514350" indent="-514350">
              <a:buAutoNum type="arabicPeriod" startAt="5"/>
            </a:pPr>
            <a:r>
              <a:rPr lang="en-CA" dirty="0" smtClean="0"/>
              <a:t>Solution is the minimum cost candidate</a:t>
            </a:r>
          </a:p>
          <a:p>
            <a:pPr marL="514350" indent="-514350">
              <a:buNone/>
            </a:pPr>
            <a:endParaRPr lang="en-CA" dirty="0" smtClean="0"/>
          </a:p>
          <a:p>
            <a:pPr marL="880110" lvl="1" indent="-514350"/>
            <a:endParaRPr lang="en-CA" dirty="0" smtClean="0"/>
          </a:p>
          <a:p>
            <a:pPr marL="880110" lvl="1" indent="-514350"/>
            <a:endParaRPr lang="en-CA" dirty="0"/>
          </a:p>
        </p:txBody>
      </p:sp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86000"/>
            <a:ext cx="37528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3859" y="3962400"/>
            <a:ext cx="327454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419600"/>
            <a:ext cx="19244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Proof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CA" dirty="0" smtClean="0"/>
              <a:t>Lemma 1: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Proof: By applying </a:t>
            </a:r>
            <a:r>
              <a:rPr lang="en-CA" i="1" dirty="0" smtClean="0"/>
              <a:t>GR </a:t>
            </a:r>
            <a:r>
              <a:rPr lang="en-CA" dirty="0" smtClean="0"/>
              <a:t>to list </a:t>
            </a:r>
            <a:r>
              <a:rPr lang="en-CA" i="1" dirty="0" smtClean="0"/>
              <a:t>L</a:t>
            </a:r>
            <a:r>
              <a:rPr lang="en-CA" dirty="0" smtClean="0"/>
              <a:t>, it is</a:t>
            </a:r>
            <a:r>
              <a:rPr lang="en-CA" b="1" dirty="0" smtClean="0"/>
              <a:t> </a:t>
            </a:r>
            <a:r>
              <a:rPr lang="en-CA" dirty="0" err="1" smtClean="0"/>
              <a:t>subdivised</a:t>
            </a:r>
            <a:r>
              <a:rPr lang="en-CA" dirty="0" smtClean="0"/>
              <a:t> into a sequence of </a:t>
            </a:r>
            <a:r>
              <a:rPr lang="en-CA" dirty="0" err="1" smtClean="0"/>
              <a:t>sublists</a:t>
            </a:r>
            <a:endParaRPr lang="en-CA" dirty="0" smtClean="0"/>
          </a:p>
          <a:p>
            <a:pPr lvl="1"/>
            <a:r>
              <a:rPr lang="en-CA" dirty="0" smtClean="0"/>
              <a:t>Call the elements in S-lists </a:t>
            </a:r>
            <a:r>
              <a:rPr lang="en-CA" b="1" i="1" dirty="0" smtClean="0"/>
              <a:t>small</a:t>
            </a:r>
            <a:r>
              <a:rPr lang="en-CA" i="1" dirty="0" smtClean="0"/>
              <a:t> </a:t>
            </a:r>
            <a:r>
              <a:rPr lang="en-CA" dirty="0" smtClean="0"/>
              <a:t>and in B-lists </a:t>
            </a:r>
            <a:r>
              <a:rPr lang="en-CA" b="1" i="1" dirty="0" smtClean="0"/>
              <a:t>big</a:t>
            </a:r>
            <a:endParaRPr lang="en-CA" b="1" i="1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9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8949" y="2286000"/>
            <a:ext cx="2417051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loud Callout 11"/>
          <p:cNvSpPr/>
          <p:nvPr/>
        </p:nvSpPr>
        <p:spPr>
          <a:xfrm>
            <a:off x="1219200" y="1981200"/>
            <a:ext cx="1828800" cy="914400"/>
          </a:xfrm>
          <a:prstGeom prst="cloudCallout">
            <a:avLst>
              <a:gd name="adj1" fmla="val 88525"/>
              <a:gd name="adj2" fmla="val 209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solution given by heuristic </a:t>
            </a:r>
            <a:r>
              <a:rPr lang="en-CA" sz="1100" b="1" i="1" dirty="0" smtClean="0">
                <a:solidFill>
                  <a:schemeClr val="tx2">
                    <a:lumMod val="75000"/>
                  </a:schemeClr>
                </a:solidFill>
              </a:rPr>
              <a:t>GR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6553200" y="1676400"/>
            <a:ext cx="1828800" cy="914400"/>
          </a:xfrm>
          <a:prstGeom prst="cloudCallout">
            <a:avLst>
              <a:gd name="adj1" fmla="val -77882"/>
              <a:gd name="adj2" fmla="val 522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cost of the optimal solution  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pic>
        <p:nvPicPr>
          <p:cNvPr id="1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275617"/>
            <a:ext cx="6400800" cy="235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Heuristics for the O-1 Min-Knapsack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Proof (cont.)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CA" dirty="0" smtClean="0"/>
              <a:t>Candidate solution </a:t>
            </a:r>
          </a:p>
          <a:p>
            <a:pPr lvl="1"/>
            <a:r>
              <a:rPr lang="en-CA" dirty="0" smtClean="0"/>
              <a:t>Has exactly one big element and contains all small elements before this big element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Optimal solution</a:t>
            </a:r>
          </a:p>
          <a:p>
            <a:pPr lvl="1"/>
            <a:r>
              <a:rPr lang="en-CA" dirty="0" smtClean="0"/>
              <a:t>Has at least one big element </a:t>
            </a:r>
          </a:p>
          <a:p>
            <a:pPr lvl="1"/>
            <a:r>
              <a:rPr lang="en-CA" dirty="0" smtClean="0"/>
              <a:t>Let </a:t>
            </a:r>
            <a:r>
              <a:rPr lang="en-CA" i="1" dirty="0" smtClean="0"/>
              <a:t>a</a:t>
            </a:r>
            <a:r>
              <a:rPr lang="en-CA" i="1" baseline="-25000" dirty="0" smtClean="0"/>
              <a:t>t</a:t>
            </a:r>
            <a:r>
              <a:rPr lang="en-CA" dirty="0" smtClean="0"/>
              <a:t> be the big element with smallest index in the optimal solution and let </a:t>
            </a:r>
            <a:r>
              <a:rPr lang="en-CA" i="1" dirty="0" err="1" smtClean="0"/>
              <a:t>Bq</a:t>
            </a:r>
            <a:r>
              <a:rPr lang="en-CA" dirty="0" smtClean="0"/>
              <a:t> be the set containing </a:t>
            </a:r>
            <a:r>
              <a:rPr lang="en-CA" i="1" dirty="0" smtClean="0"/>
              <a:t>a</a:t>
            </a:r>
            <a:r>
              <a:rPr lang="en-CA" i="1" baseline="-25000" dirty="0" smtClean="0"/>
              <a:t>t</a:t>
            </a:r>
            <a:endParaRPr lang="en-CA" i="1" dirty="0" smtClean="0"/>
          </a:p>
          <a:p>
            <a:endParaRPr lang="en-CA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16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695700"/>
            <a:ext cx="15144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733675"/>
            <a:ext cx="3981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924550"/>
            <a:ext cx="26098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416675"/>
            <a:ext cx="5105400" cy="365125"/>
          </a:xfrm>
        </p:spPr>
        <p:txBody>
          <a:bodyPr/>
          <a:lstStyle/>
          <a:p>
            <a:pPr algn="ctr"/>
            <a:r>
              <a:rPr lang="en-CA" b="1" dirty="0" smtClean="0"/>
              <a:t>Heuristics for the O-1 Min-Knapsack Problem</a:t>
            </a:r>
            <a:endParaRPr lang="en-US" b="1" dirty="0"/>
          </a:p>
        </p:txBody>
      </p:sp>
      <p:sp>
        <p:nvSpPr>
          <p:cNvPr id="11" name="Cloud Callout 10"/>
          <p:cNvSpPr/>
          <p:nvPr/>
        </p:nvSpPr>
        <p:spPr>
          <a:xfrm>
            <a:off x="381000" y="3505200"/>
            <a:ext cx="1066800" cy="762000"/>
          </a:xfrm>
          <a:prstGeom prst="cloudCallout">
            <a:avLst>
              <a:gd name="adj1" fmla="val 86963"/>
              <a:gd name="adj2" fmla="val 125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CA" sz="1100" b="1" dirty="0" smtClean="0">
                <a:solidFill>
                  <a:schemeClr val="tx2">
                    <a:lumMod val="75000"/>
                  </a:schemeClr>
                </a:solidFill>
              </a:rPr>
              <a:t>Size of the  items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XB Niloofar" pitchFamily="2" charset="-78"/>
              <a:cs typeface="XB Niloofar" pitchFamily="2" charset="-78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3638550"/>
            <a:ext cx="41052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EA8A-2E6D-4A22-BAF7-FA25650CB8E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3494</TotalTime>
  <Words>672</Words>
  <Application>Microsoft Office PowerPoint</Application>
  <PresentationFormat>On-screen Show (4:3)</PresentationFormat>
  <Paragraphs>189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  Heuristics for the O-1 Min-Knapsack Problem</vt:lpstr>
      <vt:lpstr>Agenda</vt:lpstr>
      <vt:lpstr>Min Knapsack Definition</vt:lpstr>
      <vt:lpstr>Min Knapsack Problem</vt:lpstr>
      <vt:lpstr>2 approximation greedy algorithm (GR)</vt:lpstr>
      <vt:lpstr>2 approximation GR(Cont.)</vt:lpstr>
      <vt:lpstr>2 approximation GR (Cont.)</vt:lpstr>
      <vt:lpstr>Proof</vt:lpstr>
      <vt:lpstr>Proof (cont.)</vt:lpstr>
      <vt:lpstr>Proof (cont.)</vt:lpstr>
      <vt:lpstr>Proof (cont.)</vt:lpstr>
      <vt:lpstr>3/2 approximation greedy algorithm (IGR)</vt:lpstr>
      <vt:lpstr>Proof</vt:lpstr>
      <vt:lpstr>Proof</vt:lpstr>
      <vt:lpstr>Another Heuristic (GR*)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Heuristics for the O-1 Min-Knapsack Problem</dc:title>
  <dc:creator>Farnoosh</dc:creator>
  <cp:lastModifiedBy>Farnoosh</cp:lastModifiedBy>
  <cp:revision>319</cp:revision>
  <dcterms:created xsi:type="dcterms:W3CDTF">2006-08-16T00:00:00Z</dcterms:created>
  <dcterms:modified xsi:type="dcterms:W3CDTF">2013-11-26T19:17:58Z</dcterms:modified>
</cp:coreProperties>
</file>