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60" r:id="rId4"/>
    <p:sldId id="283" r:id="rId5"/>
    <p:sldId id="284" r:id="rId6"/>
    <p:sldId id="286" r:id="rId7"/>
    <p:sldId id="287" r:id="rId8"/>
    <p:sldId id="288" r:id="rId9"/>
    <p:sldId id="292" r:id="rId10"/>
    <p:sldId id="289" r:id="rId11"/>
    <p:sldId id="290" r:id="rId12"/>
    <p:sldId id="291" r:id="rId13"/>
    <p:sldId id="281" r:id="rId14"/>
    <p:sldId id="272" r:id="rId15"/>
    <p:sldId id="285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9" autoAdjust="0"/>
    <p:restoredTop sz="94660"/>
  </p:normalViewPr>
  <p:slideViewPr>
    <p:cSldViewPr snapToGrid="0" showGuides="1">
      <p:cViewPr varScale="1">
        <p:scale>
          <a:sx n="76" d="100"/>
          <a:sy n="76" d="100"/>
        </p:scale>
        <p:origin x="-24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08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AC39-44E6-425E-AF49-CF7D189F346F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0F472-929B-459B-8D82-2FABCC5B32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0226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F2775BC-6312-42C7-B7C5-EA6783C2D9CA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7F715A1-4ADC-44E0-9587-804FF39D6B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9842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40892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8139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6409152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“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476216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9460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16302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64584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79222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649470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30" name="Picture Placeholder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31" name="Picture Placeholder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335526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b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509830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64151" y="1447799"/>
            <a:ext cx="1409965" cy="4413251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447799"/>
            <a:ext cx="6776630" cy="44132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00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244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62998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2208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220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59123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5153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798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9085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1000"/>
                </a:schemeClr>
              </a:gs>
              <a:gs pos="75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8000"/>
                </a:schemeClr>
              </a:gs>
              <a:gs pos="71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99941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4000"/>
                </a:schemeClr>
              </a:gs>
              <a:gs pos="73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860901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10000"/>
                </a:schemeClr>
              </a:gs>
              <a:gs pos="66000">
                <a:schemeClr val="accent1">
                  <a:lumMod val="60000"/>
                  <a:lumOff val="40000"/>
                  <a:alpha val="0"/>
                </a:schemeClr>
              </a:gs>
              <a:gs pos="31000">
                <a:schemeClr val="accent1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0FF0622-75E4-48B8-A617-5428CA5926CE}" type="datetimeFigureOut">
              <a:rPr lang="en-US" smtClean="0"/>
              <a:pPr/>
              <a:t>11/20/2013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75541-8164-4CC7-9F2F-6F0C49BB85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634672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  <p:sldLayoutId id="2147483698" r:id="rId18"/>
    <p:sldLayoutId id="2147483699" r:id="rId19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5885" y="1460326"/>
            <a:ext cx="10296394" cy="3329581"/>
          </a:xfrm>
        </p:spPr>
        <p:txBody>
          <a:bodyPr/>
          <a:lstStyle/>
          <a:p>
            <a:r>
              <a:rPr lang="en-US" dirty="0" smtClean="0"/>
              <a:t>Max- coloring in trees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Sriram</a:t>
            </a:r>
            <a:r>
              <a:rPr lang="en-US" dirty="0" smtClean="0"/>
              <a:t> </a:t>
            </a:r>
            <a:r>
              <a:rPr lang="en-US" dirty="0" err="1" smtClean="0"/>
              <a:t>v.pemmaraju</a:t>
            </a:r>
            <a:r>
              <a:rPr lang="en-US" dirty="0" smtClean="0"/>
              <a:t> and </a:t>
            </a:r>
            <a:r>
              <a:rPr lang="en-US" dirty="0" err="1" smtClean="0"/>
              <a:t>rajiv</a:t>
            </a:r>
            <a:r>
              <a:rPr lang="en-US" dirty="0" smtClean="0"/>
              <a:t> </a:t>
            </a:r>
            <a:r>
              <a:rPr lang="en-US" dirty="0" err="1" smtClean="0"/>
              <a:t>raman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843375" y="5887233"/>
            <a:ext cx="2968669" cy="7265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000" cap="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By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80000"/>
              <a:buFont typeface="Wingdings 3" charset="2"/>
              <a:buNone/>
              <a:tabLst/>
              <a:defRPr/>
            </a:pPr>
            <a:r>
              <a:rPr lang="en-US" sz="2000" cap="all" dirty="0" err="1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Jayati</a:t>
            </a:r>
            <a:r>
              <a:rPr lang="en-US" sz="2000" cap="all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 Jennifer Law</a:t>
            </a:r>
          </a:p>
        </p:txBody>
      </p:sp>
    </p:spTree>
    <p:extLst>
      <p:ext uri="{BB962C8B-B14F-4D97-AF65-F5344CB8AC3E}">
        <p14:creationId xmlns="" xmlns:p14="http://schemas.microsoft.com/office/powerpoint/2010/main" val="400544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363556"/>
          </a:xfrm>
        </p:spPr>
        <p:txBody>
          <a:bodyPr/>
          <a:lstStyle/>
          <a:p>
            <a:r>
              <a:rPr lang="en-US" dirty="0" smtClean="0"/>
              <a:t>Feasible k coloring: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8571" y="1446800"/>
            <a:ext cx="9506234" cy="492894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algorithm is as follows :  </a:t>
            </a:r>
          </a:p>
          <a:p>
            <a:r>
              <a:rPr lang="en-US" sz="2800" u="sng" dirty="0" smtClean="0"/>
              <a:t>Input</a:t>
            </a:r>
            <a:r>
              <a:rPr lang="en-US" sz="2800" dirty="0" smtClean="0"/>
              <a:t>:</a:t>
            </a:r>
          </a:p>
          <a:p>
            <a:pPr lvl="1"/>
            <a:r>
              <a:rPr lang="en-US" sz="2600" dirty="0" smtClean="0"/>
              <a:t>A tree T with weight function w and a sequence such that </a:t>
            </a:r>
            <a:r>
              <a:rPr lang="en-US" sz="2800" dirty="0" smtClean="0"/>
              <a:t>W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&gt;= W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&gt;= … &gt;=W</a:t>
            </a:r>
            <a:r>
              <a:rPr lang="en-US" sz="2800" baseline="-25000" dirty="0" smtClean="0"/>
              <a:t>K</a:t>
            </a:r>
            <a:endParaRPr lang="en-US" sz="2600" dirty="0" smtClean="0"/>
          </a:p>
          <a:p>
            <a:pPr lvl="1"/>
            <a:endParaRPr lang="en-US" sz="2600" dirty="0" smtClean="0"/>
          </a:p>
          <a:p>
            <a:r>
              <a:rPr lang="en-US" sz="2800" u="sng" dirty="0" smtClean="0"/>
              <a:t>Output</a:t>
            </a:r>
            <a:r>
              <a:rPr lang="en-US" sz="2800" dirty="0" smtClean="0"/>
              <a:t>:</a:t>
            </a:r>
            <a:endParaRPr lang="en-US" sz="2400" dirty="0" smtClean="0"/>
          </a:p>
          <a:p>
            <a:pPr lvl="1"/>
            <a:r>
              <a:rPr lang="en-US" sz="2600" dirty="0" smtClean="0"/>
              <a:t>Coloring of the tree into color classes </a:t>
            </a:r>
            <a:r>
              <a:rPr lang="en-US" sz="2800" dirty="0" smtClean="0"/>
              <a:t>A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A</a:t>
            </a:r>
            <a:r>
              <a:rPr lang="en-US" sz="2800" baseline="-25000" dirty="0" err="1" smtClean="0"/>
              <a:t>k</a:t>
            </a:r>
            <a:r>
              <a:rPr lang="en-SG" sz="2800" dirty="0" smtClean="0"/>
              <a:t> </a:t>
            </a:r>
            <a:r>
              <a:rPr lang="en-US" sz="2600" dirty="0" smtClean="0"/>
              <a:t>such that </a:t>
            </a:r>
            <a:r>
              <a:rPr lang="en-US" sz="2800" dirty="0" smtClean="0"/>
              <a:t>w(v)&lt;= </a:t>
            </a:r>
            <a:r>
              <a:rPr lang="en-US" sz="2800" dirty="0" err="1" smtClean="0"/>
              <a:t>W</a:t>
            </a:r>
            <a:r>
              <a:rPr lang="en-US" sz="2800" baseline="-25000" dirty="0" err="1" smtClean="0"/>
              <a:t>i</a:t>
            </a:r>
            <a:endParaRPr lang="en-US" sz="2600" dirty="0" smtClean="0"/>
          </a:p>
        </p:txBody>
      </p:sp>
      <p:pic>
        <p:nvPicPr>
          <p:cNvPr id="4" name="Picture 2" descr="https://encrypted-tbn0.gstatic.com/images?q=tbn:ANd9GcQxYGIBIf2GFnlG-J470E_keRLaUGN_jz5Kcw5XFQdYQiU5G_e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15824" y="673353"/>
            <a:ext cx="2567834" cy="17880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3"/>
          <p:cNvSpPr>
            <a:spLocks noGrp="1"/>
          </p:cNvSpPr>
          <p:nvPr>
            <p:ph sz="half" idx="1"/>
          </p:nvPr>
        </p:nvSpPr>
        <p:spPr>
          <a:xfrm>
            <a:off x="625475" y="300038"/>
            <a:ext cx="11088688" cy="4195762"/>
          </a:xfrm>
        </p:spPr>
        <p:txBody>
          <a:bodyPr/>
          <a:lstStyle/>
          <a:p>
            <a:endParaRPr lang="en-US" sz="2800" u="sng" dirty="0" smtClean="0"/>
          </a:p>
          <a:p>
            <a:r>
              <a:rPr lang="en-US" sz="2800" u="sng" dirty="0" smtClean="0"/>
              <a:t>Procedure</a:t>
            </a:r>
            <a:r>
              <a:rPr lang="en-US" sz="2800" dirty="0" smtClean="0"/>
              <a:t>:</a:t>
            </a:r>
          </a:p>
          <a:p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1159460" y="1603332"/>
            <a:ext cx="10263528" cy="618159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an empty subset S(v) of feasible colors of T(v).</a:t>
            </a:r>
          </a:p>
          <a:p>
            <a:r>
              <a:rPr lang="en-US" sz="2800" dirty="0" smtClean="0"/>
              <a:t>Do a post –order traversal of T for each vertex .</a:t>
            </a:r>
          </a:p>
          <a:p>
            <a:r>
              <a:rPr lang="en-US" sz="2800" dirty="0" smtClean="0"/>
              <a:t>Find a set of colors for each node by removing the forbidden colors f(v)={ </a:t>
            </a:r>
            <a:r>
              <a:rPr lang="en-US" sz="2800" dirty="0" err="1" smtClean="0"/>
              <a:t>j|w</a:t>
            </a:r>
            <a:r>
              <a:rPr lang="en-US" sz="2800" dirty="0" smtClean="0"/>
              <a:t>(v</a:t>
            </a:r>
            <a:r>
              <a:rPr lang="en-US" sz="2800" dirty="0" smtClean="0"/>
              <a:t>)&gt;</a:t>
            </a:r>
            <a:r>
              <a:rPr lang="en-SG" sz="2800" dirty="0" err="1" smtClean="0"/>
              <a:t>W</a:t>
            </a:r>
            <a:r>
              <a:rPr lang="en-SG" sz="2800" baseline="-25000" dirty="0" err="1" smtClean="0"/>
              <a:t>j</a:t>
            </a:r>
            <a:r>
              <a:rPr lang="en-SG" sz="2800" baseline="-25000" dirty="0" smtClean="0"/>
              <a:t> </a:t>
            </a:r>
            <a:r>
              <a:rPr lang="en-SG" sz="2800" dirty="0" smtClean="0"/>
              <a:t>}</a:t>
            </a:r>
            <a:r>
              <a:rPr lang="en-US" sz="2800" dirty="0" smtClean="0"/>
              <a:t>. If S(v) is empty return “no feasible coloring”.</a:t>
            </a:r>
          </a:p>
          <a:p>
            <a:r>
              <a:rPr lang="en-US" sz="2800" dirty="0" smtClean="0"/>
              <a:t>From the set of feasible coloring set color </a:t>
            </a:r>
            <a:r>
              <a:rPr lang="en-US" sz="2800" dirty="0" err="1" smtClean="0"/>
              <a:t>i</a:t>
            </a:r>
            <a:r>
              <a:rPr lang="en-US" sz="2800" dirty="0" smtClean="0"/>
              <a:t> for root r .</a:t>
            </a:r>
          </a:p>
          <a:p>
            <a:pPr lvl="1"/>
            <a:r>
              <a:rPr lang="en-US" sz="2600" dirty="0" smtClean="0"/>
              <a:t>Do pre-order traversal for all the children of r such that S(v)-color(parent(v)) and set feasible colors to those children.                               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Time:</a:t>
            </a:r>
            <a:endParaRPr lang="en-S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022" y="1479896"/>
            <a:ext cx="10165881" cy="348041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 O(</a:t>
            </a:r>
            <a:r>
              <a:rPr lang="en-US" sz="2800" dirty="0" err="1" smtClean="0"/>
              <a:t>nk</a:t>
            </a:r>
            <a:r>
              <a:rPr lang="en-US" sz="2800" dirty="0" smtClean="0"/>
              <a:t>) running time of feasible k-coloring algorithm.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There is an O(n + 1/</a:t>
            </a:r>
            <a:r>
              <a:rPr lang="el-GR" sz="2800" dirty="0" smtClean="0"/>
              <a:t>ε</a:t>
            </a:r>
            <a:r>
              <a:rPr lang="en-US" sz="2800" dirty="0" smtClean="0"/>
              <a:t>) approximation for max - coloring . </a:t>
            </a:r>
            <a:endParaRPr lang="en-SG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35672" y="2596757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PTAS </a:t>
            </a:r>
            <a:r>
              <a:rPr lang="en-US" sz="4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  </a:t>
            </a:r>
            <a:endParaRPr kumimoji="0" lang="en-SG" sz="42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146" name="AutoShape 2" descr="data:image/jpeg;base64,/9j/4AAQSkZJRgABAQAAAQABAAD/2wCEAAkGBhASEBAQDxAUDg8PEA8PDxQSEBAUDxAQFRAVFxUQFBYXGyYeFxkjGhUYHy8gIycpLC04Fx4xNTAqNSYrLCkBCQoKDAwOFA8NDSkYFBgpKSopKSkpKSkpKSkpKSkpKSkpKSkpKSkpKSkpKSkpKSkpKSkpKSkpKSkpKSkpKSkpKf/AABEIANwA5QMBIgACEQEDEQH/xAAcAAEAAAcBAAAAAAAAAAAAAAAAAQIDBAYHCAX/xABGEAABAwICBwQGBwUFCQAAAAABAAIDBBEFIQYHEhMxQVEiYXGBFDJCYpGhCCNScoKisUNjwcLRJFOSk7IlMzRzdLPS4vD/xAAVAQEBAAAAAAAAAAAAAAAAAAAAAf/EABYRAQEBAAAAAAAAAAAAAAAAAAABEf/aAAwDAQACEQMRAD8A3iiIgIiICgSrPF8YhpoZJ6iQRRRDae53LoB1JOQAzK56081rVOIOdFCXUtFmBGHWlmHWZw5e4Mut0G2dJNcWF0hczemqmblu6cB9j0L/AFR8SsAxL6RNSSRT0UUTeW+kkkd8G7IWq9oDJoA65cF7eBaC19XnDTvcD7Tm2b87fNVGUx/SBxS+cNK4dN1KPnvF7eGfSJdkKqgy5uglzH4Hj+ZebRajq8jtlrPxRfwuqGJan6qIXJJHUNY8fBpv8kVtTR/WzhdWQxlRuJXZCOoG6cT0BPZJ7gVmIK5RrNEZm37IlA47B7Q8WHNepovp/iWHENjeammabOgl2iGjo0ntRH5dxUHTaLF9C9YNHiTLwO2J2C8sD7CVneOTm+8POyygFAREQEREBERAREQEREBERAREQEREBERAUrnWzOQCmWv9dOlRo8OdHG7ZnrHbhlvWbHa8rh37PZ/Eg1TrX0+OIVRhhf8A2GmcWx2PZmlFw6c9RxDe7PmsJZwv1yaqTW5fALKNBtHPTa+npiPqyduY9IWZv+OTfxIM91U6rmvYytq23a7tQscBmOUlj8luiCnaxoaxoa0cAAoxRBrQ1oDWtADQOAAFgApiUEHGy8+ph2lfEXUN2gxXFNGopR22Ank7g8eDhmsF0h0KzNhv9kbWVhUxtN7G49duR5fFbfmiyWPR0961460jT8J3f+SDQlXhMtPI2op5DHJG68c0fZLXdHj2Dy6H5LcWrbWk2ttSVgENewZZbLKkDi5g5P5lnmMuDSXQ8P2pIQGyEHaBA2JRza4de9akxvCN28Oj2oXxuBabkSQSNNxZ3HZvwPJB0+EWBasNYXp0Zp6khlfTj6wcBOy9t8wfJwHA58CFnqAiIgIiICIiAiIgIiICIiAiIgIiIC5219YuZcTZAD2KSnYLfvJO2T/h2F0QVylrHqjJjGJOJvaodGPBgaz+VB4DRYBbk+j7hoMlbUkZsbFTsP3iZH/oz4LTpGTfL9VvzUDEBh9Q/m6skv8AhijCDZxKlUm3dVAgAKNl5mNaQQUjWvqCWtc4NBDS6x77clfwVDXta9jg9jhdpBuHDqCgmkGS8GNtq9vvUkv5Z4/6r33cF4Ryr6fvp6tvwkhKD1JoAQsI0w0V3g3sbRvWjgQLSN+w7+C2AWq1qYAQg5vq4paWeKqpHGOWJ21CeYIvtU7xzFss+IXQGh2lEWIUkdVF2S7sys5xSj14z4Hh1BBWvtOdHQxzpALRTENlt7D/AGZR5/8A2axvV1pE7DsR3Up2aase2CfPsR1H7KcdA64F+jh0QdAooBRQEREBERAREQEREBERAREQEREECuRtOWkYriP/AFtTf/NJXXJXK+s6kMeM17DwdNvfKSJr/wCZWI8As7Lfit46iKr/AGdUM5trX/mijK0btdgDm028rraeoXELOrYCecM7fzMd/Kg3bEq4VvCVcNUV5+O4NHUwuikFw4Zdx5ELXmB1k2EVBiqml1LOR223IYRezwPA5jzHBbUXn41gsVTE6KVu0CMuoPIg8igvIp2vaHMcHNcA5pBuCDwIK8SpyraM9W1jfyRn+VYlhuJT4TN6NUkyUL3HdvzO6ueI7s82+Y78oqahrqmge0hzXSVFiDcEOpXEEHp2UGSKV4VN9SALk2svBxHTiljJY15mk4bELTI+/wCHIeaC5xvDmyxvY4Xa5pafArROl+DlocH+tERDIerCbxS+Ry/Etqy4nic72GGAUsRNnGbZe+x9ssBFrW4X5ry9OcCDu0RdsrDDLl1F2u8s/kgyTVhpMa3D4nyG9RATTVHUyMAs8/eaWu8ystWgtSuNup8Tlo5DYVTHN48Z4bkHxLdsfBb9CAiIgIiICIiAiIgIiICIiAiIgLn7XzhJbiUUoybVUzLn95E4tP5XN+C6BWtteeCb2gjqWjtUczXO/wCVJ2H/AAJYfIoOf54iG9Vk+qrGBBikFzZlQ19O7pdwuz87W/FeCW3yPPIrz2vdHIHNOy+NzXsPRwILXfEBWI7Cp35BXTSsd0UxxtVSwVLeE0bXEfZfwe3ycCFkDCoqqEUAVFB5mP4RHUQvZI3aBGXUHqO9adFfVUk7Itt0bIZXmIStJY0OBZvLDlZx4LeisMQwOCduzNG17TxBCDGabQ584a+sqpKlrgHBrXbuAg9Gt4jxWRYdgEEIDYo2xj3WgL0Y4wAABYAAAcgAOCnQUDCOi8/GcK3kT22z2dofeGY/RevZLIOYtIHuocVjqWi25mhqPFrXAPHm0H/Eum4nhzQ5puCAQeoIyPwWg9c+FBlU02yfEf8AT/6Lb2r6vM2F0EpNy6liDvvNbsn5tQZCiIgIiICIiAiIgIiICIiAiIgK1xPD2TwywSC8c0b43j3XAg/qrpEHJWKYbJTzy08otJDI6N3eW5bXgRY+a82sh2hccR+i3Hrw0Ts5mIxNyOzDVWHA8I5T/ov91akQbD1HaVbL5KCR1g8menv9r9pGPEWcPBy3hDIuRGTPgljnhdsPje17HD2Xg3+H9SultCtKo66ljqGZE9mVl845QO0w/qOoIVqMsa5TAq3Y9VQ5RVS6KW6iEEVGyAKKAiIg01r0YN7TH90R/wB1ZZqVl2sFpPddUM+FRIsM17VQ9IhZ9iEk+Yk/qFmOpKO2C03vPqXeRqH/ANEGdoiICIiAiIgIiICIiAiIgIiICIiC1xLD454ZIJmh8UrHMeOoIt5HvXMOlmjMtBVSU0uYb2on2yliJ7Lx+hHIgrqhYtrA0JZiNNsZMqIrup5DydzY63su4HpkeSDmdzQQQea9fQbS5+G1Qc67qWWzJ2jiW8pGj7bfmLjmLefXUMkMj4ZmGOWJxY9p4tI5f0PNW72gixVHVmHVDZY2SxPEsUjQ9j2m7XNPAhXzGFc6attZMuGSbifaloJHXIGboHHjJGOnVvPiM+PRWH4hFPEyaB7ZYpG7THtN2uHcoK7WKZEQEREBQUVjunGkraKjklJAkc0sizz2iPW8hn8EGitbmNiavn2TdrPq2+AIH8nzW9NXWHGDCqCIizhTRucPeeNs/Ny5uwLDH4jiMFPmd/MDJ7sQzeT4MaV1lGwAAAWAAAHIAcAgmRFC6CKLCdKNbuG0T3ROe6omZk9kDQ7YP2XPJDQe65K8nCte9DLI1ksM9M1xDd48Rujbc8X7Lrgd9ig2Yig11wCMweCigIiICIiAiIgIiICIiAigVhemWtahw9xiJdU1I4xRW7HTePOTPDM9yCTWRq5ZiEe9h2Y62NvYccmyt/upP4O5eC56raOSGR8UzHRSxnZexws5p6H+vA8ltGH6Ro3lpKC0dxcsqLvA62LAD4ZLM8X0dw/HqSKpjJa5zDuJ2tAlj6xSN9oBwILT5EcUHOxAIscwvX0W04rMLftU79uB5vJE8ndO7/cd7w87qrpZoTWYc+1THeImzJ2XdA/pn7B911u6/FeBtAjkQfgg6T0M1o0OIBrGvEFSeMMhAeT7h4PHgsxuuL5aVzTePgM7cweoWY6O62sWpgGMqPSGN/Z1LdsjuDyQ78x8FR1Ai0bT/SGqAPrcPYT1ZK9o+Baf1VviH0gat4IgpGRE8CXOcR5WTBubSDSKno4XTVDwxo9UZbbz9lo5lc16eaeTYjOSezEDaNgOQF8gOvj1XmYzjVZWybyqldI73jZrR0DeSzjVlqpdVPZU1TCyjaQ5ocLPqbey0co+rufAdURlOonQkwxPxGcfW1DdinB4tgvcv7i4j4AdVtpSRRhoDWgNa0ANAFgABYADkFOootda3tOXUcHo9O7ZqZ23c4etFETa46OcbgHlZx5BZziuJR08Ms8ztiKFjnvPcOneeHmuVdMdIZK2pfK71pXl7hyYLWZEO5rMvElB5sLLkuOefxKuVLGywAHJTsiLiGtzc8hrfvOyHzKDqTQx7jh1CXesaSmJ6n6pua9pW2HUgihiiHCKOOMeDGBv8FcoCIiAiIgIiICIiAiLwdNdK4sPo5amTtOA2IWc5Zneoz+J7gUGJ63NZJoY/RKRw9NmZcuFiaeI+398+yOXHpfnl0pd2iSXEkuJJLi45kknMk9Sr/EJZKiWSoneXzTPMkjjzceg5ADIDkAFQbRt5lB5dRk8/Fbj+j1pUWyzYe89iYGogBPqytAEjR95tj+E9Vq6qow4C3EcOq9jVXttxmgDcnekAH7uw8O+V0HV00DXtLXtD2uFnNcAWuB5EHIhaC1zaI4bSSQCiYaepnLpJGRu+pbCMtvZPqkuyAGWR6LfdVVMjY+SRwZHG10j3Hg1rRcuPcAFyvpRpA+tq56t9wJXWiaf2cDco2d2WZ73FBa4NgVTUyGKmjdUSBheQ0AHZFrniBzCu6jQzEG5SUFR/kSOHyBW6dTOifo1H6TI209Zsvz4tgH+7b55uPiOi2Ig5Il0QrdlzhSVUYaC4kQzhoA5nJeC2WVpG0XWBz5rtSyxbSfVph1dd0sIjlP7WKzJL9XWFn/iBQaS1e4xhMUgfiMD5zfsPyfBHnkXw8Se+7vuhdC4Nj1LVM26WZkzBa+w4Xb0Dm8W+BC0TpLqJraYmSid6ZEOTezOB3sOTvI+SwqGuqaabba6SnqIiWl8ZcyZtvZe3jbuKDry6ErR2jGvaoaAytjbWN4GSG0cw73sPYPxaqenGvgTRbjDWyQ7bbSyvDWygH2IgCdk29u+XLPNA13afiV/oFO+8ULgagg5STjhHfm1nE9/gtVUbLm5VBsbnEEi9+AHIL0ImWHeeKonWT6tMH9JxSlYRdkTvSJOmzF2hf8AFsjzWMLc2obBNmKprHDOVzaeM+4ztPI7i4gfhUG2UREBERAREQEREBERAXPmuvG3T4juNq8NE0Na3kZ3tDnvPeAWt8iug1ztre0blp8QmnLSYKtwljfbs7ZAD4ieAIIuB0IQYMXKBUCsv0G1cVOIPa8tdBRg9uYi20ObYr+se/gO/gg8PB9G6yq2/RaeSoEdtssaLNvwBJIF+7ivLrKOanlLXtfBLG4EXDmSRvGY7we9db4Ng0NLCyCnjEcUYsAOJPNzjzJ5kryNM9A6bEY9mYbEzQRFM0DeM7j9tvunysc0GkK7WxVVWGnD5u1IXMEs4IvJTjPdvA9suABI4i/Pja6vtFjX10cRB3Ef1tQf3TT6vi42b5lezPqNxNkhZEIHxl2Ugl2RbqWkbQPdmtuaAaDsw2nMe0JJ5SHzyAWDnAdljeYa25t4k80GTxsAAAFgAAAOAA5BTIiAiIgLHtJ9BqKvb/aYhvALNlZ2Z2+DhxHcbhZCiDmvT7VLU0IdM0+kUoIBla3ZkYCbASt5feGXhdYNS0VrlwtnkO5djVtGyWN8UjQ+ORrmPaeDmuFiPguZNNtDJ8OqDHIC6B5Jp5fZkZ0J5PHMeYyKDwQEUgKmQTxxlxa1o2nOIa0DiXE2A8yQuqNFMEFJR09MOMUbQ89ZDm93m4laQ1PaMmprxM5t4aK0p6GU3ETfjd34R1XQgQRREQEREBERAREQEREBUamlZI0skY2RjuLXtDmnxByKrIg8SHQnDmu220NOHcb7iPj8F7LWAZDIDIDkApkQEREBERAREQEREBERAVni2EQ1MToaiNs0Tx2muGXiOYI5EZhXiINEaZalZ4C6XDyaqEZmI/8AERj3f7wfA9xWE4ToxWVMwghp5HSXs68b2tjzzMjnCzB4rqyyWQeBoTopHh9IynaQ+Q/WTvtbeSnifAcAOgWQIiAiIgIiICIiAiIgIiICJdQugiihtKG2gmRSbwJvQgnRU98FDfBBVRUt+ob8IKyKlv1HfIKiKnvVHeIJ0Uu2ogoIoiICIiAiIgIiICIiAiIgomRSmVWZlKpl5QXxnCkNSFYOJUpugvnVYVN1YrPYKbooLk1qlNYqG5URCgq+lFPSCpRCphCgjviphKVARKYMQRDypw9S2S6CqHKcPVDaTaQXIephKrS6iCgvN6o71Wl1HbQXYkUdtWgepg9BdbSjtK2D1MHoK91FUg5RDkFRFLdRugiiIg83dJuVdbKjsoLPcKO4V3ZLILXcKO4VxZLILfcqO6VYhQsgpbtQ2FWslkFHYTdqvZLIKG7Ud2q9ksgobtN2q9ksgobtNhV7JZBQ2EDVcWUdlBQ2VENVbZSyCkGqYBVLKNkEgCmAU1lGyCCmCIEEUR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6148" name="AutoShape 4" descr="data:image/jpeg;base64,/9j/4AAQSkZJRgABAQAAAQABAAD/2wCEAAkGBhASEBAQDxAUDg8PEA8PDxQSEBAUDxAQFRAVFxUQFBYXGyYeFxkjGhUYHy8gIycpLC04Fx4xNTAqNSYrLCkBCQoKDAwOFA8NDSkYFBgpKSopKSkpKSkpKSkpKSkpKSkpKSkpKSkpKSkpKSkpKSkpKSkpKSkpKSkpKSkpKSkpKf/AABEIANwA5QMBIgACEQEDEQH/xAAcAAEAAAcBAAAAAAAAAAAAAAAAAQIDBAYHCAX/xABGEAABAwICBwQGBwUFCQAAAAABAAIDBBEFIQYHEhMxQVEiYXGBFDJCYpGhCCNScoKisUNjwcLRJFOSk7IlMzRzdLPS4vD/xAAVAQEBAAAAAAAAAAAAAAAAAAAAAf/EABYRAQEBAAAAAAAAAAAAAAAAAAABEf/aAAwDAQACEQMRAD8A3iiIgIiICgSrPF8YhpoZJ6iQRRRDae53LoB1JOQAzK56081rVOIOdFCXUtFmBGHWlmHWZw5e4Mut0G2dJNcWF0hczemqmblu6cB9j0L/AFR8SsAxL6RNSSRT0UUTeW+kkkd8G7IWq9oDJoA65cF7eBaC19XnDTvcD7Tm2b87fNVGUx/SBxS+cNK4dN1KPnvF7eGfSJdkKqgy5uglzH4Hj+ZebRajq8jtlrPxRfwuqGJan6qIXJJHUNY8fBpv8kVtTR/WzhdWQxlRuJXZCOoG6cT0BPZJ7gVmIK5RrNEZm37IlA47B7Q8WHNepovp/iWHENjeammabOgl2iGjo0ntRH5dxUHTaLF9C9YNHiTLwO2J2C8sD7CVneOTm+8POyygFAREQEREBERAREQEREBERAREQEREBERAUrnWzOQCmWv9dOlRo8OdHG7ZnrHbhlvWbHa8rh37PZ/Eg1TrX0+OIVRhhf8A2GmcWx2PZmlFw6c9RxDe7PmsJZwv1yaqTW5fALKNBtHPTa+npiPqyduY9IWZv+OTfxIM91U6rmvYytq23a7tQscBmOUlj8luiCnaxoaxoa0cAAoxRBrQ1oDWtADQOAAFgApiUEHGy8+ph2lfEXUN2gxXFNGopR22Ank7g8eDhmsF0h0KzNhv9kbWVhUxtN7G49duR5fFbfmiyWPR0961460jT8J3f+SDQlXhMtPI2op5DHJG68c0fZLXdHj2Dy6H5LcWrbWk2ttSVgENewZZbLKkDi5g5P5lnmMuDSXQ8P2pIQGyEHaBA2JRza4de9akxvCN28Oj2oXxuBabkSQSNNxZ3HZvwPJB0+EWBasNYXp0Zp6khlfTj6wcBOy9t8wfJwHA58CFnqAiIgIiICIiAiIgIiICIiAiIgIiIC5219YuZcTZAD2KSnYLfvJO2T/h2F0QVylrHqjJjGJOJvaodGPBgaz+VB4DRYBbk+j7hoMlbUkZsbFTsP3iZH/oz4LTpGTfL9VvzUDEBh9Q/m6skv8AhijCDZxKlUm3dVAgAKNl5mNaQQUjWvqCWtc4NBDS6x77clfwVDXta9jg9jhdpBuHDqCgmkGS8GNtq9vvUkv5Z4/6r33cF4Ryr6fvp6tvwkhKD1JoAQsI0w0V3g3sbRvWjgQLSN+w7+C2AWq1qYAQg5vq4paWeKqpHGOWJ21CeYIvtU7xzFss+IXQGh2lEWIUkdVF2S7sys5xSj14z4Hh1BBWvtOdHQxzpALRTENlt7D/AGZR5/8A2axvV1pE7DsR3Up2aase2CfPsR1H7KcdA64F+jh0QdAooBRQEREBERAREQEREBERAREQEREECuRtOWkYriP/AFtTf/NJXXJXK+s6kMeM17DwdNvfKSJr/wCZWI8As7Lfit46iKr/AGdUM5trX/mijK0btdgDm028rraeoXELOrYCecM7fzMd/Kg3bEq4VvCVcNUV5+O4NHUwuikFw4Zdx5ELXmB1k2EVBiqml1LOR223IYRezwPA5jzHBbUXn41gsVTE6KVu0CMuoPIg8igvIp2vaHMcHNcA5pBuCDwIK8SpyraM9W1jfyRn+VYlhuJT4TN6NUkyUL3HdvzO6ueI7s82+Y78oqahrqmge0hzXSVFiDcEOpXEEHp2UGSKV4VN9SALk2svBxHTiljJY15mk4bELTI+/wCHIeaC5xvDmyxvY4Xa5pafArROl+DlocH+tERDIerCbxS+Ry/Etqy4nic72GGAUsRNnGbZe+x9ssBFrW4X5ry9OcCDu0RdsrDDLl1F2u8s/kgyTVhpMa3D4nyG9RATTVHUyMAs8/eaWu8ystWgtSuNup8Tlo5DYVTHN48Z4bkHxLdsfBb9CAiIgIiICIiAiIgIiICIiAiIgLn7XzhJbiUUoybVUzLn95E4tP5XN+C6BWtteeCb2gjqWjtUczXO/wCVJ2H/AAJYfIoOf54iG9Vk+qrGBBikFzZlQ19O7pdwuz87W/FeCW3yPPIrz2vdHIHNOy+NzXsPRwILXfEBWI7Cp35BXTSsd0UxxtVSwVLeE0bXEfZfwe3ycCFkDCoqqEUAVFB5mP4RHUQvZI3aBGXUHqO9adFfVUk7Itt0bIZXmIStJY0OBZvLDlZx4LeisMQwOCduzNG17TxBCDGabQ584a+sqpKlrgHBrXbuAg9Gt4jxWRYdgEEIDYo2xj3WgL0Y4wAABYAAAcgAOCnQUDCOi8/GcK3kT22z2dofeGY/RevZLIOYtIHuocVjqWi25mhqPFrXAPHm0H/Eum4nhzQ5puCAQeoIyPwWg9c+FBlU02yfEf8AT/6Lb2r6vM2F0EpNy6liDvvNbsn5tQZCiIgIiICIiAiIgIiICIiAiIgK1xPD2TwywSC8c0b43j3XAg/qrpEHJWKYbJTzy08otJDI6N3eW5bXgRY+a82sh2hccR+i3Hrw0Ts5mIxNyOzDVWHA8I5T/ov91akQbD1HaVbL5KCR1g8menv9r9pGPEWcPBy3hDIuRGTPgljnhdsPje17HD2Xg3+H9SultCtKo66ljqGZE9mVl845QO0w/qOoIVqMsa5TAq3Y9VQ5RVS6KW6iEEVGyAKKAiIg01r0YN7TH90R/wB1ZZqVl2sFpPddUM+FRIsM17VQ9IhZ9iEk+Yk/qFmOpKO2C03vPqXeRqH/ANEGdoiICIiAiIgIiICIiAiIgIiICIiC1xLD454ZIJmh8UrHMeOoIt5HvXMOlmjMtBVSU0uYb2on2yliJ7Lx+hHIgrqhYtrA0JZiNNsZMqIrup5DydzY63su4HpkeSDmdzQQQea9fQbS5+G1Qc67qWWzJ2jiW8pGj7bfmLjmLefXUMkMj4ZmGOWJxY9p4tI5f0PNW72gixVHVmHVDZY2SxPEsUjQ9j2m7XNPAhXzGFc6attZMuGSbifaloJHXIGboHHjJGOnVvPiM+PRWH4hFPEyaB7ZYpG7THtN2uHcoK7WKZEQEREBQUVjunGkraKjklJAkc0sizz2iPW8hn8EGitbmNiavn2TdrPq2+AIH8nzW9NXWHGDCqCIizhTRucPeeNs/Ny5uwLDH4jiMFPmd/MDJ7sQzeT4MaV1lGwAAAWAAAHIAcAgmRFC6CKLCdKNbuG0T3ROe6omZk9kDQ7YP2XPJDQe65K8nCte9DLI1ksM9M1xDd48Rujbc8X7Lrgd9ig2Yig11wCMweCigIiICIiAiIgIiICIiAigVhemWtahw9xiJdU1I4xRW7HTePOTPDM9yCTWRq5ZiEe9h2Y62NvYccmyt/upP4O5eC56raOSGR8UzHRSxnZexws5p6H+vA8ltGH6Ro3lpKC0dxcsqLvA62LAD4ZLM8X0dw/HqSKpjJa5zDuJ2tAlj6xSN9oBwILT5EcUHOxAIscwvX0W04rMLftU79uB5vJE8ndO7/cd7w87qrpZoTWYc+1THeImzJ2XdA/pn7B911u6/FeBtAjkQfgg6T0M1o0OIBrGvEFSeMMhAeT7h4PHgsxuuL5aVzTePgM7cweoWY6O62sWpgGMqPSGN/Z1LdsjuDyQ78x8FR1Ai0bT/SGqAPrcPYT1ZK9o+Baf1VviH0gat4IgpGRE8CXOcR5WTBubSDSKno4XTVDwxo9UZbbz9lo5lc16eaeTYjOSezEDaNgOQF8gOvj1XmYzjVZWybyqldI73jZrR0DeSzjVlqpdVPZU1TCyjaQ5ocLPqbey0co+rufAdURlOonQkwxPxGcfW1DdinB4tgvcv7i4j4AdVtpSRRhoDWgNa0ANAFgABYADkFOootda3tOXUcHo9O7ZqZ23c4etFETa46OcbgHlZx5BZziuJR08Ms8ztiKFjnvPcOneeHmuVdMdIZK2pfK71pXl7hyYLWZEO5rMvElB5sLLkuOefxKuVLGywAHJTsiLiGtzc8hrfvOyHzKDqTQx7jh1CXesaSmJ6n6pua9pW2HUgihiiHCKOOMeDGBv8FcoCIiAiIgIiICIiAiLwdNdK4sPo5amTtOA2IWc5Zneoz+J7gUGJ63NZJoY/RKRw9NmZcuFiaeI+398+yOXHpfnl0pd2iSXEkuJJLi45kknMk9Sr/EJZKiWSoneXzTPMkjjzceg5ADIDkAFQbRt5lB5dRk8/Fbj+j1pUWyzYe89iYGogBPqytAEjR95tj+E9Vq6qow4C3EcOq9jVXttxmgDcnekAH7uw8O+V0HV00DXtLXtD2uFnNcAWuB5EHIhaC1zaI4bSSQCiYaepnLpJGRu+pbCMtvZPqkuyAGWR6LfdVVMjY+SRwZHG10j3Hg1rRcuPcAFyvpRpA+tq56t9wJXWiaf2cDco2d2WZ73FBa4NgVTUyGKmjdUSBheQ0AHZFrniBzCu6jQzEG5SUFR/kSOHyBW6dTOifo1H6TI209Zsvz4tgH+7b55uPiOi2Ig5Il0QrdlzhSVUYaC4kQzhoA5nJeC2WVpG0XWBz5rtSyxbSfVph1dd0sIjlP7WKzJL9XWFn/iBQaS1e4xhMUgfiMD5zfsPyfBHnkXw8Se+7vuhdC4Nj1LVM26WZkzBa+w4Xb0Dm8W+BC0TpLqJraYmSid6ZEOTezOB3sOTvI+SwqGuqaabba6SnqIiWl8ZcyZtvZe3jbuKDry6ErR2jGvaoaAytjbWN4GSG0cw73sPYPxaqenGvgTRbjDWyQ7bbSyvDWygH2IgCdk29u+XLPNA13afiV/oFO+8ULgagg5STjhHfm1nE9/gtVUbLm5VBsbnEEi9+AHIL0ImWHeeKonWT6tMH9JxSlYRdkTvSJOmzF2hf8AFsjzWMLc2obBNmKprHDOVzaeM+4ztPI7i4gfhUG2UREBERAREQEREBERAXPmuvG3T4juNq8NE0Na3kZ3tDnvPeAWt8iug1ztre0blp8QmnLSYKtwljfbs7ZAD4ieAIIuB0IQYMXKBUCsv0G1cVOIPa8tdBRg9uYi20ObYr+se/gO/gg8PB9G6yq2/RaeSoEdtssaLNvwBJIF+7ivLrKOanlLXtfBLG4EXDmSRvGY7we9db4Ng0NLCyCnjEcUYsAOJPNzjzJ5kryNM9A6bEY9mYbEzQRFM0DeM7j9tvunysc0GkK7WxVVWGnD5u1IXMEs4IvJTjPdvA9suABI4i/Pja6vtFjX10cRB3Ef1tQf3TT6vi42b5lezPqNxNkhZEIHxl2Ugl2RbqWkbQPdmtuaAaDsw2nMe0JJ5SHzyAWDnAdljeYa25t4k80GTxsAAAFgAAAOAA5BTIiAiIgLHtJ9BqKvb/aYhvALNlZ2Z2+DhxHcbhZCiDmvT7VLU0IdM0+kUoIBla3ZkYCbASt5feGXhdYNS0VrlwtnkO5djVtGyWN8UjQ+ORrmPaeDmuFiPguZNNtDJ8OqDHIC6B5Jp5fZkZ0J5PHMeYyKDwQEUgKmQTxxlxa1o2nOIa0DiXE2A8yQuqNFMEFJR09MOMUbQ89ZDm93m4laQ1PaMmprxM5t4aK0p6GU3ETfjd34R1XQgQRREQEREBERAREQEREBUamlZI0skY2RjuLXtDmnxByKrIg8SHQnDmu220NOHcb7iPj8F7LWAZDIDIDkApkQEREBERAREQEREBERAVni2EQ1MToaiNs0Tx2muGXiOYI5EZhXiINEaZalZ4C6XDyaqEZmI/8AERj3f7wfA9xWE4ToxWVMwghp5HSXs68b2tjzzMjnCzB4rqyyWQeBoTopHh9IynaQ+Q/WTvtbeSnifAcAOgWQIiAiIgIiICIiAiIgIiICJdQugiihtKG2gmRSbwJvQgnRU98FDfBBVRUt+ob8IKyKlv1HfIKiKnvVHeIJ0Uu2ogoIoiICIiAiIgIiICIiAiIgomRSmVWZlKpl5QXxnCkNSFYOJUpugvnVYVN1YrPYKbooLk1qlNYqG5URCgq+lFPSCpRCphCgjviphKVARKYMQRDypw9S2S6CqHKcPVDaTaQXIephKrS6iCgvN6o71Wl1HbQXYkUdtWgepg9BdbSjtK2D1MHoK91FUg5RDkFRFLdRugiiIg83dJuVdbKjsoLPcKO4V3ZLILXcKO4VxZLILfcqO6VYhQsgpbtQ2FWslkFHYTdqvZLIKG7Ud2q9ksgobtN2q9ksgobtNhV7JZBQ2EDVcWUdlBQ2VENVbZSyCkGqYBVLKNkEgCmAU1lGyCCmCIEEUR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sp>
        <p:nvSpPr>
          <p:cNvPr id="6150" name="AutoShape 6" descr="data:image/jpeg;base64,/9j/4AAQSkZJRgABAQAAAQABAAD/2wCEAAkGBhASEBAQDxAUDg8PEA8PDxQSEBAUDxAQFRAVFxUQFBYXGyYeFxkjGhUYHy8gIycpLC04Fx4xNTAqNSYrLCkBCQoKDAwOFA8NDSkYFBgpKSopKSkpKSkpKSkpKSkpKSkpKSkpKSkpKSkpKSkpKSkpKSkpKSkpKSkpKSkpKSkpKf/AABEIANwA5QMBIgACEQEDEQH/xAAcAAEAAAcBAAAAAAAAAAAAAAAAAQIDBAYHCAX/xABGEAABAwICBwQGBwUFCQAAAAABAAIDBBEFIQYHEhMxQVEiYXGBFDJCYpGhCCNScoKisUNjwcLRJFOSk7IlMzRzdLPS4vD/xAAVAQEBAAAAAAAAAAAAAAAAAAAAAf/EABYRAQEBAAAAAAAAAAAAAAAAAAABEf/aAAwDAQACEQMRAD8A3iiIgIiICgSrPF8YhpoZJ6iQRRRDae53LoB1JOQAzK56081rVOIOdFCXUtFmBGHWlmHWZw5e4Mut0G2dJNcWF0hczemqmblu6cB9j0L/AFR8SsAxL6RNSSRT0UUTeW+kkkd8G7IWq9oDJoA65cF7eBaC19XnDTvcD7Tm2b87fNVGUx/SBxS+cNK4dN1KPnvF7eGfSJdkKqgy5uglzH4Hj+ZebRajq8jtlrPxRfwuqGJan6qIXJJHUNY8fBpv8kVtTR/WzhdWQxlRuJXZCOoG6cT0BPZJ7gVmIK5RrNEZm37IlA47B7Q8WHNepovp/iWHENjeammabOgl2iGjo0ntRH5dxUHTaLF9C9YNHiTLwO2J2C8sD7CVneOTm+8POyygFAREQEREBERAREQEREBERAREQEREBERAUrnWzOQCmWv9dOlRo8OdHG7ZnrHbhlvWbHa8rh37PZ/Eg1TrX0+OIVRhhf8A2GmcWx2PZmlFw6c9RxDe7PmsJZwv1yaqTW5fALKNBtHPTa+npiPqyduY9IWZv+OTfxIM91U6rmvYytq23a7tQscBmOUlj8luiCnaxoaxoa0cAAoxRBrQ1oDWtADQOAAFgApiUEHGy8+ph2lfEXUN2gxXFNGopR22Ank7g8eDhmsF0h0KzNhv9kbWVhUxtN7G49duR5fFbfmiyWPR0961460jT8J3f+SDQlXhMtPI2op5DHJG68c0fZLXdHj2Dy6H5LcWrbWk2ttSVgENewZZbLKkDi5g5P5lnmMuDSXQ8P2pIQGyEHaBA2JRza4de9akxvCN28Oj2oXxuBabkSQSNNxZ3HZvwPJB0+EWBasNYXp0Zp6khlfTj6wcBOy9t8wfJwHA58CFnqAiIgIiICIiAiIgIiICIiAiIgIiIC5219YuZcTZAD2KSnYLfvJO2T/h2F0QVylrHqjJjGJOJvaodGPBgaz+VB4DRYBbk+j7hoMlbUkZsbFTsP3iZH/oz4LTpGTfL9VvzUDEBh9Q/m6skv8AhijCDZxKlUm3dVAgAKNl5mNaQQUjWvqCWtc4NBDS6x77clfwVDXta9jg9jhdpBuHDqCgmkGS8GNtq9vvUkv5Z4/6r33cF4Ryr6fvp6tvwkhKD1JoAQsI0w0V3g3sbRvWjgQLSN+w7+C2AWq1qYAQg5vq4paWeKqpHGOWJ21CeYIvtU7xzFss+IXQGh2lEWIUkdVF2S7sys5xSj14z4Hh1BBWvtOdHQxzpALRTENlt7D/AGZR5/8A2axvV1pE7DsR3Up2aase2CfPsR1H7KcdA64F+jh0QdAooBRQEREBERAREQEREBERAREQEREECuRtOWkYriP/AFtTf/NJXXJXK+s6kMeM17DwdNvfKSJr/wCZWI8As7Lfit46iKr/AGdUM5trX/mijK0btdgDm028rraeoXELOrYCecM7fzMd/Kg3bEq4VvCVcNUV5+O4NHUwuikFw4Zdx5ELXmB1k2EVBiqml1LOR223IYRezwPA5jzHBbUXn41gsVTE6KVu0CMuoPIg8igvIp2vaHMcHNcA5pBuCDwIK8SpyraM9W1jfyRn+VYlhuJT4TN6NUkyUL3HdvzO6ueI7s82+Y78oqahrqmge0hzXSVFiDcEOpXEEHp2UGSKV4VN9SALk2svBxHTiljJY15mk4bELTI+/wCHIeaC5xvDmyxvY4Xa5pafArROl+DlocH+tERDIerCbxS+Ry/Etqy4nic72GGAUsRNnGbZe+x9ssBFrW4X5ry9OcCDu0RdsrDDLl1F2u8s/kgyTVhpMa3D4nyG9RATTVHUyMAs8/eaWu8ystWgtSuNup8Tlo5DYVTHN48Z4bkHxLdsfBb9CAiIgIiICIiAiIgIiICIiAiIgLn7XzhJbiUUoybVUzLn95E4tP5XN+C6BWtteeCb2gjqWjtUczXO/wCVJ2H/AAJYfIoOf54iG9Vk+qrGBBikFzZlQ19O7pdwuz87W/FeCW3yPPIrz2vdHIHNOy+NzXsPRwILXfEBWI7Cp35BXTSsd0UxxtVSwVLeE0bXEfZfwe3ycCFkDCoqqEUAVFB5mP4RHUQvZI3aBGXUHqO9adFfVUk7Itt0bIZXmIStJY0OBZvLDlZx4LeisMQwOCduzNG17TxBCDGabQ584a+sqpKlrgHBrXbuAg9Gt4jxWRYdgEEIDYo2xj3WgL0Y4wAABYAAAcgAOCnQUDCOi8/GcK3kT22z2dofeGY/RevZLIOYtIHuocVjqWi25mhqPFrXAPHm0H/Eum4nhzQ5puCAQeoIyPwWg9c+FBlU02yfEf8AT/6Lb2r6vM2F0EpNy6liDvvNbsn5tQZCiIgIiICIiAiIgIiICIiAiIgK1xPD2TwywSC8c0b43j3XAg/qrpEHJWKYbJTzy08otJDI6N3eW5bXgRY+a82sh2hccR+i3Hrw0Ts5mIxNyOzDVWHA8I5T/ov91akQbD1HaVbL5KCR1g8menv9r9pGPEWcPBy3hDIuRGTPgljnhdsPje17HD2Xg3+H9SultCtKo66ljqGZE9mVl845QO0w/qOoIVqMsa5TAq3Y9VQ5RVS6KW6iEEVGyAKKAiIg01r0YN7TH90R/wB1ZZqVl2sFpPddUM+FRIsM17VQ9IhZ9iEk+Yk/qFmOpKO2C03vPqXeRqH/ANEGdoiICIiAiIgIiICIiAiIgIiICIiC1xLD454ZIJmh8UrHMeOoIt5HvXMOlmjMtBVSU0uYb2on2yliJ7Lx+hHIgrqhYtrA0JZiNNsZMqIrup5DydzY63su4HpkeSDmdzQQQea9fQbS5+G1Qc67qWWzJ2jiW8pGj7bfmLjmLefXUMkMj4ZmGOWJxY9p4tI5f0PNW72gixVHVmHVDZY2SxPEsUjQ9j2m7XNPAhXzGFc6attZMuGSbifaloJHXIGboHHjJGOnVvPiM+PRWH4hFPEyaB7ZYpG7THtN2uHcoK7WKZEQEREBQUVjunGkraKjklJAkc0sizz2iPW8hn8EGitbmNiavn2TdrPq2+AIH8nzW9NXWHGDCqCIizhTRucPeeNs/Ny5uwLDH4jiMFPmd/MDJ7sQzeT4MaV1lGwAAAWAAAHIAcAgmRFC6CKLCdKNbuG0T3ROe6omZk9kDQ7YP2XPJDQe65K8nCte9DLI1ksM9M1xDd48Rujbc8X7Lrgd9ig2Yig11wCMweCigIiICIiAiIgIiICIiAigVhemWtahw9xiJdU1I4xRW7HTePOTPDM9yCTWRq5ZiEe9h2Y62NvYccmyt/upP4O5eC56raOSGR8UzHRSxnZexws5p6H+vA8ltGH6Ro3lpKC0dxcsqLvA62LAD4ZLM8X0dw/HqSKpjJa5zDuJ2tAlj6xSN9oBwILT5EcUHOxAIscwvX0W04rMLftU79uB5vJE8ndO7/cd7w87qrpZoTWYc+1THeImzJ2XdA/pn7B911u6/FeBtAjkQfgg6T0M1o0OIBrGvEFSeMMhAeT7h4PHgsxuuL5aVzTePgM7cweoWY6O62sWpgGMqPSGN/Z1LdsjuDyQ78x8FR1Ai0bT/SGqAPrcPYT1ZK9o+Baf1VviH0gat4IgpGRE8CXOcR5WTBubSDSKno4XTVDwxo9UZbbz9lo5lc16eaeTYjOSezEDaNgOQF8gOvj1XmYzjVZWybyqldI73jZrR0DeSzjVlqpdVPZU1TCyjaQ5ocLPqbey0co+rufAdURlOonQkwxPxGcfW1DdinB4tgvcv7i4j4AdVtpSRRhoDWgNa0ANAFgABYADkFOootda3tOXUcHo9O7ZqZ23c4etFETa46OcbgHlZx5BZziuJR08Ms8ztiKFjnvPcOneeHmuVdMdIZK2pfK71pXl7hyYLWZEO5rMvElB5sLLkuOefxKuVLGywAHJTsiLiGtzc8hrfvOyHzKDqTQx7jh1CXesaSmJ6n6pua9pW2HUgihiiHCKOOMeDGBv8FcoCIiAiIgIiICIiAiLwdNdK4sPo5amTtOA2IWc5Zneoz+J7gUGJ63NZJoY/RKRw9NmZcuFiaeI+398+yOXHpfnl0pd2iSXEkuJJLi45kknMk9Sr/EJZKiWSoneXzTPMkjjzceg5ADIDkAFQbRt5lB5dRk8/Fbj+j1pUWyzYe89iYGogBPqytAEjR95tj+E9Vq6qow4C3EcOq9jVXttxmgDcnekAH7uw8O+V0HV00DXtLXtD2uFnNcAWuB5EHIhaC1zaI4bSSQCiYaepnLpJGRu+pbCMtvZPqkuyAGWR6LfdVVMjY+SRwZHG10j3Hg1rRcuPcAFyvpRpA+tq56t9wJXWiaf2cDco2d2WZ73FBa4NgVTUyGKmjdUSBheQ0AHZFrniBzCu6jQzEG5SUFR/kSOHyBW6dTOifo1H6TI209Zsvz4tgH+7b55uPiOi2Ig5Il0QrdlzhSVUYaC4kQzhoA5nJeC2WVpG0XWBz5rtSyxbSfVph1dd0sIjlP7WKzJL9XWFn/iBQaS1e4xhMUgfiMD5zfsPyfBHnkXw8Se+7vuhdC4Nj1LVM26WZkzBa+w4Xb0Dm8W+BC0TpLqJraYmSid6ZEOTezOB3sOTvI+SwqGuqaabba6SnqIiWl8ZcyZtvZe3jbuKDry6ErR2jGvaoaAytjbWN4GSG0cw73sPYPxaqenGvgTRbjDWyQ7bbSyvDWygH2IgCdk29u+XLPNA13afiV/oFO+8ULgagg5STjhHfm1nE9/gtVUbLm5VBsbnEEi9+AHIL0ImWHeeKonWT6tMH9JxSlYRdkTvSJOmzF2hf8AFsjzWMLc2obBNmKprHDOVzaeM+4ztPI7i4gfhUG2UREBERAREQEREBERAXPmuvG3T4juNq8NE0Na3kZ3tDnvPeAWt8iug1ztre0blp8QmnLSYKtwljfbs7ZAD4ieAIIuB0IQYMXKBUCsv0G1cVOIPa8tdBRg9uYi20ObYr+se/gO/gg8PB9G6yq2/RaeSoEdtssaLNvwBJIF+7ivLrKOanlLXtfBLG4EXDmSRvGY7we9db4Ng0NLCyCnjEcUYsAOJPNzjzJ5kryNM9A6bEY9mYbEzQRFM0DeM7j9tvunysc0GkK7WxVVWGnD5u1IXMEs4IvJTjPdvA9suABI4i/Pja6vtFjX10cRB3Ef1tQf3TT6vi42b5lezPqNxNkhZEIHxl2Ugl2RbqWkbQPdmtuaAaDsw2nMe0JJ5SHzyAWDnAdljeYa25t4k80GTxsAAAFgAAAOAA5BTIiAiIgLHtJ9BqKvb/aYhvALNlZ2Z2+DhxHcbhZCiDmvT7VLU0IdM0+kUoIBla3ZkYCbASt5feGXhdYNS0VrlwtnkO5djVtGyWN8UjQ+ORrmPaeDmuFiPguZNNtDJ8OqDHIC6B5Jp5fZkZ0J5PHMeYyKDwQEUgKmQTxxlxa1o2nOIa0DiXE2A8yQuqNFMEFJR09MOMUbQ89ZDm93m4laQ1PaMmprxM5t4aK0p6GU3ETfjd34R1XQgQRREQEREBERAREQEREBUamlZI0skY2RjuLXtDmnxByKrIg8SHQnDmu220NOHcb7iPj8F7LWAZDIDIDkApkQEREBERAREQEREBERAVni2EQ1MToaiNs0Tx2muGXiOYI5EZhXiINEaZalZ4C6XDyaqEZmI/8AERj3f7wfA9xWE4ToxWVMwghp5HSXs68b2tjzzMjnCzB4rqyyWQeBoTopHh9IynaQ+Q/WTvtbeSnifAcAOgWQIiAiIgIiICIiAiIgIiICJdQugiihtKG2gmRSbwJvQgnRU98FDfBBVRUt+ob8IKyKlv1HfIKiKnvVHeIJ0Uu2ogoIoiICIiAiIgIiICIiAiIgomRSmVWZlKpl5QXxnCkNSFYOJUpugvnVYVN1YrPYKbooLk1qlNYqG5URCgq+lFPSCpRCphCgjviphKVARKYMQRDypw9S2S6CqHKcPVDaTaQXIephKrS6iCgvN6o71Wl1HbQXYkUdtWgepg9BdbSjtK2D1MHoK91FUg5RDkFRFLdRugiiIg83dJuVdbKjsoLPcKO4V3ZLILXcKO4VxZLILfcqO6VYhQsgpbtQ2FWslkFHYTdqvZLIKG7Ud2q9ksgobtN2q9ksgobtNhV7JZBQ2EDVcWUdlBQ2VENVbZSyCkGqYBVLKNkEgCmAU1lGyCCmCIEEURE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  <p:pic>
        <p:nvPicPr>
          <p:cNvPr id="6154" name="Picture 10" descr="C:\Users\hp\Desktop\download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80745" y="4334005"/>
            <a:ext cx="2819401" cy="22672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3290" y="1578077"/>
            <a:ext cx="8825657" cy="3642852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Questions?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121" name="Picture 1" descr="C:\Users\hp\Desktop\download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7278" y="1465153"/>
            <a:ext cx="2762190" cy="437520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332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14723"/>
            <a:ext cx="9404723" cy="1400530"/>
          </a:xfrm>
        </p:spPr>
        <p:txBody>
          <a:bodyPr/>
          <a:lstStyle/>
          <a:p>
            <a:r>
              <a:rPr lang="en-US" u="sng" dirty="0" smtClean="0"/>
              <a:t>INTRODUCTION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7129" y="1793046"/>
            <a:ext cx="10579238" cy="5522154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Classical vertex coloring problem </a:t>
            </a:r>
            <a:r>
              <a:rPr lang="en-US" sz="2800" dirty="0" smtClean="0"/>
              <a:t>: </a:t>
            </a:r>
            <a:r>
              <a:rPr lang="en-SG" sz="2800" dirty="0" smtClean="0"/>
              <a:t>coloring the vertices of a graph such that no two adjacent vertices share the same </a:t>
            </a:r>
            <a:r>
              <a:rPr lang="en-SG" sz="2800" dirty="0" err="1" smtClean="0"/>
              <a:t>color</a:t>
            </a:r>
            <a:r>
              <a:rPr lang="en-US" sz="2800" dirty="0" smtClean="0"/>
              <a:t> and minimize the </a:t>
            </a:r>
            <a:r>
              <a:rPr lang="en-US" sz="2800" smtClean="0"/>
              <a:t>no </a:t>
            </a:r>
            <a:r>
              <a:rPr lang="en-US" sz="2800" dirty="0" err="1" smtClean="0"/>
              <a:t>o</a:t>
            </a:r>
            <a:r>
              <a:rPr lang="en-US" sz="2800" smtClean="0"/>
              <a:t>f </a:t>
            </a:r>
            <a:r>
              <a:rPr lang="en-US" sz="2800" dirty="0" smtClean="0"/>
              <a:t>colors used.</a:t>
            </a:r>
          </a:p>
          <a:p>
            <a:endParaRPr lang="en-US" sz="2800" dirty="0" smtClean="0"/>
          </a:p>
          <a:p>
            <a:r>
              <a:rPr lang="en-US" sz="2800" b="1" u="sng" dirty="0" smtClean="0"/>
              <a:t>Max – coloring problem</a:t>
            </a:r>
            <a:r>
              <a:rPr lang="en-US" sz="2800" dirty="0" smtClean="0"/>
              <a:t>: computing a legal coloring of the vertices of a graph with vertex weights </a:t>
            </a:r>
            <a:r>
              <a:rPr lang="en-US" sz="2800" i="1" dirty="0" smtClean="0"/>
              <a:t>w </a:t>
            </a:r>
            <a:r>
              <a:rPr lang="en-US" sz="2800" dirty="0" smtClean="0"/>
              <a:t>such that </a:t>
            </a:r>
            <a:r>
              <a:rPr lang="en-SG" sz="2800" dirty="0" smtClean="0"/>
              <a:t>∑Max </a:t>
            </a:r>
            <a:r>
              <a:rPr lang="en-SG" sz="2800" baseline="-25000" dirty="0" err="1" smtClean="0"/>
              <a:t>vЄCi</a:t>
            </a:r>
            <a:r>
              <a:rPr lang="en-SG" sz="2800" dirty="0" smtClean="0"/>
              <a:t> </a:t>
            </a:r>
            <a:r>
              <a:rPr lang="en-US" sz="2800" dirty="0" smtClean="0"/>
              <a:t>w(</a:t>
            </a:r>
            <a:r>
              <a:rPr lang="en-SG" sz="2800" dirty="0" smtClean="0"/>
              <a:t>v</a:t>
            </a:r>
            <a:r>
              <a:rPr lang="en-SG" sz="2800" baseline="-25000" dirty="0" smtClean="0"/>
              <a:t>i</a:t>
            </a:r>
            <a:r>
              <a:rPr lang="en-US" sz="2800" dirty="0" smtClean="0"/>
              <a:t>)  where i = {1,2,3,…..,k} is minimized ,where </a:t>
            </a:r>
            <a:r>
              <a:rPr lang="en-SG" sz="2800" dirty="0" smtClean="0"/>
              <a:t>C</a:t>
            </a:r>
            <a:r>
              <a:rPr lang="en-SG" sz="2800" baseline="-25000" dirty="0" smtClean="0"/>
              <a:t>1,</a:t>
            </a:r>
            <a:r>
              <a:rPr lang="en-SG" sz="2800" dirty="0" smtClean="0"/>
              <a:t> C</a:t>
            </a:r>
            <a:r>
              <a:rPr lang="en-SG" sz="2800" baseline="-25000" dirty="0" smtClean="0"/>
              <a:t>2,</a:t>
            </a:r>
            <a:r>
              <a:rPr lang="en-SG" sz="2800" dirty="0" smtClean="0"/>
              <a:t>C</a:t>
            </a:r>
            <a:r>
              <a:rPr lang="en-SG" sz="2800" baseline="-25000" dirty="0" smtClean="0"/>
              <a:t>3</a:t>
            </a:r>
            <a:r>
              <a:rPr lang="en-SG" sz="2800" dirty="0" smtClean="0"/>
              <a:t> ... C</a:t>
            </a:r>
            <a:r>
              <a:rPr lang="en-SG" sz="2800" baseline="-25000" dirty="0" smtClean="0"/>
              <a:t>k</a:t>
            </a:r>
            <a:r>
              <a:rPr lang="en-US" sz="2800" dirty="0" smtClean="0"/>
              <a:t> are various color classes.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6231" y="327372"/>
            <a:ext cx="2354306" cy="762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5667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42" y="1215437"/>
            <a:ext cx="10207691" cy="5291834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/>
          </a:p>
          <a:p>
            <a:pPr lvl="1"/>
            <a:r>
              <a:rPr lang="en-US" sz="2800" b="1" dirty="0" smtClean="0"/>
              <a:t>Batch scheduling </a:t>
            </a:r>
            <a:r>
              <a:rPr lang="en-US" sz="2800" dirty="0" smtClean="0"/>
              <a:t>where edges capture conflict between pair of jobs and vertices are the number of jobs using same resources.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b="1" dirty="0" smtClean="0"/>
              <a:t>Memory management </a:t>
            </a:r>
            <a:r>
              <a:rPr lang="en-US" sz="2800" dirty="0" smtClean="0"/>
              <a:t>in which the total buffer size has to be minimized 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SG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</p:spPr>
        <p:txBody>
          <a:bodyPr/>
          <a:lstStyle/>
          <a:p>
            <a:r>
              <a:rPr lang="en-US" dirty="0" smtClean="0"/>
              <a:t>Applications:</a:t>
            </a: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Objective: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1365337"/>
            <a:ext cx="9982222" cy="11899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To minimize the sum of maximum weights </a:t>
            </a:r>
            <a:r>
              <a:rPr lang="en-US" sz="2800" smtClean="0"/>
              <a:t>of each color </a:t>
            </a:r>
            <a:r>
              <a:rPr lang="en-US" sz="2800" dirty="0" smtClean="0"/>
              <a:t>class</a:t>
            </a:r>
            <a:endParaRPr lang="en-SG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782" y="3051262"/>
            <a:ext cx="3758933" cy="333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77562"/>
            <a:ext cx="9404723" cy="1400530"/>
          </a:xfrm>
        </p:spPr>
        <p:txBody>
          <a:bodyPr/>
          <a:lstStyle/>
          <a:p>
            <a:r>
              <a:rPr lang="en-US" dirty="0" smtClean="0"/>
              <a:t>Max – Coloring Trees: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9244" y="1315234"/>
            <a:ext cx="11073008" cy="5718132"/>
          </a:xfrm>
        </p:spPr>
        <p:txBody>
          <a:bodyPr>
            <a:normAutofit/>
          </a:bodyPr>
          <a:lstStyle/>
          <a:p>
            <a:r>
              <a:rPr lang="en-US" sz="2800" b="1" i="1" u="sng" dirty="0" smtClean="0"/>
              <a:t>Lemma 1 </a:t>
            </a:r>
            <a:r>
              <a:rPr lang="en-US" sz="2800" i="1" dirty="0" smtClean="0"/>
              <a:t>: For any arbitrary graph G the optimal max- coloring </a:t>
            </a:r>
            <a:r>
              <a:rPr lang="en-SG" sz="2800" i="1" dirty="0" smtClean="0"/>
              <a:t>{C</a:t>
            </a:r>
            <a:r>
              <a:rPr lang="en-SG" sz="2800" i="1" baseline="-25000" dirty="0" smtClean="0"/>
              <a:t>1</a:t>
            </a:r>
            <a:r>
              <a:rPr lang="en-SG" sz="2800" i="1" dirty="0" smtClean="0"/>
              <a:t>, C</a:t>
            </a:r>
            <a:r>
              <a:rPr lang="en-SG" sz="2800" i="1" baseline="-25000" dirty="0" smtClean="0"/>
              <a:t>2</a:t>
            </a:r>
            <a:r>
              <a:rPr lang="en-SG" sz="2800" i="1" dirty="0" smtClean="0"/>
              <a:t>,....., C</a:t>
            </a:r>
            <a:r>
              <a:rPr lang="en-SG" sz="2800" i="1" baseline="-25000" dirty="0" smtClean="0"/>
              <a:t>k </a:t>
            </a:r>
            <a:r>
              <a:rPr lang="en-SG" sz="2800" i="1" dirty="0" smtClean="0"/>
              <a:t>} of G with </a:t>
            </a:r>
            <a:r>
              <a:rPr lang="en-SG" sz="2800" i="1" dirty="0" err="1" smtClean="0"/>
              <a:t>w</a:t>
            </a:r>
            <a:r>
              <a:rPr lang="en-SG" sz="2800" i="1" baseline="-25000" dirty="0" err="1" smtClean="0"/>
              <a:t>i</a:t>
            </a:r>
            <a:r>
              <a:rPr lang="en-SG" sz="2800" i="1" baseline="-25000" dirty="0" smtClean="0"/>
              <a:t> </a:t>
            </a:r>
            <a:r>
              <a:rPr lang="en-SG" sz="2800" i="1" dirty="0" smtClean="0"/>
              <a:t> = weight(</a:t>
            </a:r>
            <a:r>
              <a:rPr lang="en-SG" sz="2800" i="1" dirty="0" err="1" smtClean="0"/>
              <a:t>C</a:t>
            </a:r>
            <a:r>
              <a:rPr lang="en-SG" sz="2800" i="1" baseline="-25000" dirty="0" err="1" smtClean="0"/>
              <a:t>i</a:t>
            </a:r>
            <a:r>
              <a:rPr lang="en-SG" sz="2800" i="1" dirty="0" smtClean="0"/>
              <a:t>) and </a:t>
            </a:r>
            <a:r>
              <a:rPr lang="en-SG" sz="2800" i="1" baseline="-25000" dirty="0" smtClean="0"/>
              <a:t> </a:t>
            </a:r>
            <a:r>
              <a:rPr lang="en-SG" sz="2800" i="1" dirty="0" smtClean="0"/>
              <a:t>w</a:t>
            </a:r>
            <a:r>
              <a:rPr lang="en-SG" sz="2800" i="1" baseline="-25000" dirty="0" smtClean="0"/>
              <a:t>1</a:t>
            </a:r>
            <a:r>
              <a:rPr lang="en-SG" sz="2800" i="1" dirty="0" smtClean="0"/>
              <a:t>&gt;=w</a:t>
            </a:r>
            <a:r>
              <a:rPr lang="en-SG" sz="2800" i="1" baseline="-25000" dirty="0" smtClean="0"/>
              <a:t>2</a:t>
            </a:r>
            <a:r>
              <a:rPr lang="en-SG" sz="2800" i="1" dirty="0" smtClean="0"/>
              <a:t>&gt;=......&gt;=w</a:t>
            </a:r>
            <a:r>
              <a:rPr lang="en-SG" sz="2800" i="1" baseline="-25000" dirty="0" smtClean="0"/>
              <a:t>k</a:t>
            </a:r>
            <a:r>
              <a:rPr lang="en-SG" sz="2800" i="1" dirty="0" smtClean="0"/>
              <a:t> , there is  </a:t>
            </a:r>
            <a:r>
              <a:rPr lang="en-SG" sz="2800" i="1" dirty="0" err="1" smtClean="0"/>
              <a:t>w</a:t>
            </a:r>
            <a:r>
              <a:rPr lang="en-SG" sz="2800" i="1" baseline="-25000" dirty="0" err="1" smtClean="0"/>
              <a:t>i</a:t>
            </a:r>
            <a:r>
              <a:rPr lang="en-SG" sz="2800" i="1" dirty="0" smtClean="0"/>
              <a:t> &gt;= ∑</a:t>
            </a:r>
            <a:r>
              <a:rPr lang="en-SG" sz="2800" i="1" baseline="30000" dirty="0" err="1" smtClean="0"/>
              <a:t>k</a:t>
            </a:r>
            <a:r>
              <a:rPr lang="en-SG" sz="2800" i="1" baseline="-25000" dirty="0" err="1" smtClean="0"/>
              <a:t>j</a:t>
            </a:r>
            <a:r>
              <a:rPr lang="en-SG" sz="2800" i="1" baseline="-25000" dirty="0" smtClean="0"/>
              <a:t>=i+1</a:t>
            </a:r>
            <a:r>
              <a:rPr lang="en-SG" sz="2800" i="1" dirty="0" smtClean="0"/>
              <a:t> </a:t>
            </a:r>
            <a:r>
              <a:rPr lang="en-SG" sz="2800" i="1" dirty="0" err="1" smtClean="0"/>
              <a:t>w</a:t>
            </a:r>
            <a:r>
              <a:rPr lang="en-SG" sz="2800" i="1" baseline="-25000" dirty="0" err="1" smtClean="0"/>
              <a:t>j</a:t>
            </a:r>
            <a:r>
              <a:rPr lang="en-SG" sz="2800" i="1" baseline="-25000" dirty="0" smtClean="0"/>
              <a:t> </a:t>
            </a:r>
            <a:r>
              <a:rPr lang="en-SG" sz="2800" i="1" dirty="0" smtClean="0"/>
              <a:t> ,     </a:t>
            </a:r>
            <a:r>
              <a:rPr lang="en-SG" sz="2800" i="1" dirty="0" err="1" smtClean="0"/>
              <a:t>i</a:t>
            </a:r>
            <a:r>
              <a:rPr lang="en-SG" sz="2800" i="1" dirty="0" smtClean="0"/>
              <a:t>=1,2,…..,k-1.</a:t>
            </a:r>
          </a:p>
          <a:p>
            <a:endParaRPr lang="en-SG" sz="2800" i="1" dirty="0" smtClean="0"/>
          </a:p>
          <a:p>
            <a:r>
              <a:rPr lang="en-US" sz="2800" b="1" i="1" u="sng" dirty="0" smtClean="0"/>
              <a:t>Corollary 1</a:t>
            </a:r>
            <a:r>
              <a:rPr lang="en-US" sz="2800" i="1" dirty="0" smtClean="0"/>
              <a:t>: In any optimal max-coloring of G coloring </a:t>
            </a:r>
            <a:r>
              <a:rPr lang="en-SG" sz="2800" i="1" dirty="0" smtClean="0"/>
              <a:t>{C</a:t>
            </a:r>
            <a:r>
              <a:rPr lang="en-SG" sz="2800" i="1" baseline="-25000" dirty="0" smtClean="0"/>
              <a:t>1</a:t>
            </a:r>
            <a:r>
              <a:rPr lang="en-SG" sz="2800" i="1" dirty="0" smtClean="0"/>
              <a:t>, C</a:t>
            </a:r>
            <a:r>
              <a:rPr lang="en-SG" sz="2800" i="1" baseline="-25000" dirty="0" smtClean="0"/>
              <a:t>2</a:t>
            </a:r>
            <a:r>
              <a:rPr lang="en-SG" sz="2800" i="1" dirty="0" smtClean="0"/>
              <a:t>,....., C</a:t>
            </a:r>
            <a:r>
              <a:rPr lang="en-SG" sz="2800" i="1" baseline="-25000" dirty="0" smtClean="0"/>
              <a:t>k </a:t>
            </a:r>
            <a:r>
              <a:rPr lang="en-SG" sz="2800" i="1" dirty="0" smtClean="0"/>
              <a:t>} of G with </a:t>
            </a:r>
            <a:r>
              <a:rPr lang="en-SG" sz="2800" i="1" dirty="0" err="1" smtClean="0"/>
              <a:t>w</a:t>
            </a:r>
            <a:r>
              <a:rPr lang="en-SG" sz="2800" i="1" baseline="-25000" dirty="0" err="1" smtClean="0"/>
              <a:t>i</a:t>
            </a:r>
            <a:r>
              <a:rPr lang="en-SG" sz="2800" i="1" baseline="-25000" dirty="0" smtClean="0"/>
              <a:t> </a:t>
            </a:r>
            <a:r>
              <a:rPr lang="en-SG" sz="2800" i="1" dirty="0" smtClean="0"/>
              <a:t> = weight(</a:t>
            </a:r>
            <a:r>
              <a:rPr lang="en-SG" sz="2800" i="1" dirty="0" err="1" smtClean="0"/>
              <a:t>C</a:t>
            </a:r>
            <a:r>
              <a:rPr lang="en-SG" sz="2800" i="1" baseline="-25000" dirty="0" err="1" smtClean="0"/>
              <a:t>i</a:t>
            </a:r>
            <a:r>
              <a:rPr lang="en-SG" sz="2800" i="1" dirty="0" smtClean="0"/>
              <a:t>) and </a:t>
            </a:r>
            <a:r>
              <a:rPr lang="en-SG" sz="2800" i="1" baseline="-25000" dirty="0" smtClean="0"/>
              <a:t> </a:t>
            </a:r>
            <a:r>
              <a:rPr lang="en-SG" sz="2800" i="1" dirty="0" smtClean="0"/>
              <a:t>w</a:t>
            </a:r>
            <a:r>
              <a:rPr lang="en-SG" sz="2800" i="1" baseline="-25000" dirty="0" smtClean="0"/>
              <a:t>1</a:t>
            </a:r>
            <a:r>
              <a:rPr lang="en-SG" sz="2800" i="1" dirty="0" smtClean="0"/>
              <a:t>&gt;=w</a:t>
            </a:r>
            <a:r>
              <a:rPr lang="en-SG" sz="2800" i="1" baseline="-25000" dirty="0" smtClean="0"/>
              <a:t>2</a:t>
            </a:r>
            <a:r>
              <a:rPr lang="en-SG" sz="2800" i="1" dirty="0" smtClean="0"/>
              <a:t>&gt;=......&gt;=w</a:t>
            </a:r>
            <a:r>
              <a:rPr lang="en-SG" sz="2800" i="1" baseline="-25000" dirty="0" smtClean="0"/>
              <a:t>k</a:t>
            </a:r>
            <a:r>
              <a:rPr lang="en-SG" sz="2800" i="1" dirty="0" smtClean="0"/>
              <a:t> ,we have </a:t>
            </a:r>
            <a:r>
              <a:rPr lang="en-SG" sz="2800" i="1" dirty="0" err="1" smtClean="0"/>
              <a:t>w</a:t>
            </a:r>
            <a:r>
              <a:rPr lang="en-SG" sz="2800" i="1" baseline="-25000" dirty="0" err="1" smtClean="0"/>
              <a:t>i</a:t>
            </a:r>
            <a:r>
              <a:rPr lang="en-SG" sz="2800" i="1" dirty="0" smtClean="0"/>
              <a:t>/2 &gt;= w</a:t>
            </a:r>
            <a:r>
              <a:rPr lang="en-SG" sz="2800" i="1" baseline="-25000" dirty="0" smtClean="0"/>
              <a:t>i+2</a:t>
            </a:r>
            <a:r>
              <a:rPr lang="en-SG" sz="2800" i="1" dirty="0" smtClean="0"/>
              <a:t>  for </a:t>
            </a:r>
            <a:r>
              <a:rPr lang="en-SG" sz="2800" i="1" dirty="0" err="1" smtClean="0"/>
              <a:t>i</a:t>
            </a:r>
            <a:r>
              <a:rPr lang="en-SG" sz="2800" i="1" dirty="0" smtClean="0"/>
              <a:t>=1,2,…,k-1 .</a:t>
            </a:r>
          </a:p>
          <a:p>
            <a:endParaRPr lang="en-SG" sz="2800" i="1" dirty="0" smtClean="0"/>
          </a:p>
          <a:p>
            <a:r>
              <a:rPr lang="en-US" sz="2800" b="1" i="1" u="sng" dirty="0" smtClean="0"/>
              <a:t>Lemma 2 </a:t>
            </a:r>
            <a:r>
              <a:rPr lang="en-US" sz="2800" i="1" dirty="0" smtClean="0"/>
              <a:t>: If G be a vertex- weighted graph with </a:t>
            </a:r>
            <a:r>
              <a:rPr lang="en-US" sz="2800" i="1" dirty="0" smtClean="0"/>
              <a:t>maximum </a:t>
            </a:r>
            <a:r>
              <a:rPr lang="en-US" sz="2800" i="1" dirty="0" smtClean="0"/>
              <a:t>vertex degree ∆ then </a:t>
            </a:r>
            <a:r>
              <a:rPr lang="en-SG" sz="2800" i="1" dirty="0" err="1" smtClean="0"/>
              <a:t>χ</a:t>
            </a:r>
            <a:r>
              <a:rPr lang="en-SG" sz="2800" i="1" baseline="-25000" dirty="0" err="1" smtClean="0"/>
              <a:t>mc</a:t>
            </a:r>
            <a:r>
              <a:rPr lang="en-SG" sz="2800" i="1" baseline="-25000" dirty="0" smtClean="0"/>
              <a:t>  </a:t>
            </a:r>
            <a:r>
              <a:rPr lang="en-SG" sz="2800" i="1" dirty="0" smtClean="0"/>
              <a:t>(G) &lt;= ∆+1.</a:t>
            </a:r>
          </a:p>
          <a:p>
            <a:endParaRPr lang="en-SG" sz="2000" i="1" dirty="0" smtClean="0"/>
          </a:p>
          <a:p>
            <a:endParaRPr lang="en-SG" sz="2000" i="1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590550" cy="190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38" y="1265129"/>
            <a:ext cx="10245269" cy="5817927"/>
          </a:xfrm>
        </p:spPr>
        <p:txBody>
          <a:bodyPr/>
          <a:lstStyle/>
          <a:p>
            <a:r>
              <a:rPr lang="en-US" sz="2800" b="1" i="1" u="sng" dirty="0" smtClean="0"/>
              <a:t>Lemma 3</a:t>
            </a:r>
            <a:r>
              <a:rPr lang="en-US" sz="2800" i="1" dirty="0" smtClean="0"/>
              <a:t>: If T is a </a:t>
            </a:r>
            <a:r>
              <a:rPr lang="en-US" sz="2800" i="1" dirty="0" err="1" smtClean="0"/>
              <a:t>vetex</a:t>
            </a:r>
            <a:r>
              <a:rPr lang="en-US" sz="2800" i="1" dirty="0" smtClean="0"/>
              <a:t> weighted tree on n vertices then </a:t>
            </a:r>
            <a:r>
              <a:rPr lang="en-SG" sz="2800" i="1" dirty="0" err="1" smtClean="0"/>
              <a:t>χ</a:t>
            </a:r>
            <a:r>
              <a:rPr lang="en-SG" sz="2800" i="1" baseline="-25000" dirty="0" err="1" smtClean="0"/>
              <a:t>mc</a:t>
            </a:r>
            <a:r>
              <a:rPr lang="en-SG" sz="2800" i="1" dirty="0" smtClean="0"/>
              <a:t>(T) &lt;= floor(log</a:t>
            </a:r>
            <a:r>
              <a:rPr lang="en-SG" sz="2800" i="1" baseline="-25000" dirty="0" smtClean="0"/>
              <a:t>2</a:t>
            </a:r>
            <a:r>
              <a:rPr lang="en-SG" sz="2800" i="1" dirty="0" smtClean="0"/>
              <a:t> n)  +1</a:t>
            </a:r>
          </a:p>
          <a:p>
            <a:endParaRPr lang="en-SG" sz="2800" i="1" dirty="0" smtClean="0"/>
          </a:p>
          <a:p>
            <a:r>
              <a:rPr lang="en-SG" sz="2800" b="1" i="1" u="sng" dirty="0" smtClean="0"/>
              <a:t>Lemma 4</a:t>
            </a:r>
            <a:r>
              <a:rPr lang="en-SG" sz="2800" i="1" dirty="0" smtClean="0"/>
              <a:t>: Let W be the ratio of the weight of heaviest vertex to least heaviest vertex in a vertex- weighted tree T then </a:t>
            </a:r>
            <a:r>
              <a:rPr lang="en-SG" sz="2800" i="1" dirty="0" err="1" smtClean="0"/>
              <a:t>χ</a:t>
            </a:r>
            <a:r>
              <a:rPr lang="en-SG" sz="2800" i="1" baseline="-25000" dirty="0" err="1" smtClean="0"/>
              <a:t>mc</a:t>
            </a:r>
            <a:r>
              <a:rPr lang="en-SG" sz="2800" i="1" dirty="0" smtClean="0"/>
              <a:t>(T) &lt;= floor(log</a:t>
            </a:r>
            <a:r>
              <a:rPr lang="en-SG" sz="2800" i="1" baseline="-25000" dirty="0" smtClean="0"/>
              <a:t>2</a:t>
            </a:r>
            <a:r>
              <a:rPr lang="en-SG" sz="2800" i="1" dirty="0" smtClean="0"/>
              <a:t> W)  +1.</a:t>
            </a:r>
          </a:p>
          <a:p>
            <a:pPr>
              <a:buNone/>
            </a:pPr>
            <a:endParaRPr lang="en-S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of tree: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1691014"/>
            <a:ext cx="9255713" cy="4703111"/>
          </a:xfrm>
        </p:spPr>
        <p:txBody>
          <a:bodyPr>
            <a:noAutofit/>
          </a:bodyPr>
          <a:lstStyle/>
          <a:p>
            <a:r>
              <a:rPr lang="en-SG" sz="2800" dirty="0" smtClean="0"/>
              <a:t>To construct tree Ti, start with Ti-1 and set of new vertices {v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,v</a:t>
            </a:r>
            <a:r>
              <a:rPr lang="en-SG" sz="2800" baseline="-25000" dirty="0" smtClean="0"/>
              <a:t>2</a:t>
            </a:r>
            <a:r>
              <a:rPr lang="en-SG" sz="2800" dirty="0" smtClean="0"/>
              <a:t>, …, </a:t>
            </a:r>
            <a:r>
              <a:rPr lang="en-SG" sz="2800" dirty="0" err="1" smtClean="0"/>
              <a:t>v</a:t>
            </a:r>
            <a:r>
              <a:rPr lang="en-SG" sz="2800" baseline="-25000" dirty="0" err="1" smtClean="0"/>
              <a:t>k</a:t>
            </a:r>
            <a:r>
              <a:rPr lang="en-SG" sz="2800" dirty="0" smtClean="0"/>
              <a:t>}, each will weight 2 </a:t>
            </a:r>
            <a:r>
              <a:rPr lang="en-SG" sz="2800" baseline="30000" dirty="0" err="1" smtClean="0"/>
              <a:t>i</a:t>
            </a:r>
            <a:r>
              <a:rPr lang="en-SG" sz="2800" dirty="0" smtClean="0"/>
              <a:t> and edges {</a:t>
            </a:r>
            <a:r>
              <a:rPr lang="en-SG" sz="2800" dirty="0" err="1" smtClean="0"/>
              <a:t>u</a:t>
            </a:r>
            <a:r>
              <a:rPr lang="en-SG" sz="2800" baseline="-25000" dirty="0" err="1" smtClean="0"/>
              <a:t>i</a:t>
            </a:r>
            <a:r>
              <a:rPr lang="en-SG" sz="2800" dirty="0" err="1" smtClean="0"/>
              <a:t>,v</a:t>
            </a:r>
            <a:r>
              <a:rPr lang="en-SG" sz="2800" baseline="-25000" dirty="0" err="1" smtClean="0"/>
              <a:t>i</a:t>
            </a:r>
            <a:r>
              <a:rPr lang="en-SG" sz="2800" dirty="0" smtClean="0"/>
              <a:t>} for all </a:t>
            </a:r>
            <a:r>
              <a:rPr lang="en-SG" sz="2800" dirty="0" err="1" smtClean="0"/>
              <a:t>i</a:t>
            </a:r>
            <a:r>
              <a:rPr lang="en-SG" sz="2800" dirty="0" smtClean="0"/>
              <a:t> = 1,2,…,k.</a:t>
            </a:r>
          </a:p>
          <a:p>
            <a:endParaRPr lang="en-SG" sz="2800" dirty="0" smtClean="0"/>
          </a:p>
          <a:p>
            <a:r>
              <a:rPr lang="en-SG" sz="2800" dirty="0" smtClean="0"/>
              <a:t>For example T</a:t>
            </a:r>
            <a:r>
              <a:rPr lang="en-SG" sz="2800" baseline="-25000" dirty="0" smtClean="0"/>
              <a:t>0</a:t>
            </a:r>
            <a:r>
              <a:rPr lang="en-SG" sz="2800" dirty="0" smtClean="0"/>
              <a:t> is the single vertex tree with weight 1 and the sequence of tree T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, T</a:t>
            </a:r>
            <a:r>
              <a:rPr lang="en-SG" sz="2800" baseline="-25000" dirty="0" smtClean="0"/>
              <a:t>2</a:t>
            </a:r>
            <a:r>
              <a:rPr lang="en-SG" sz="2800" dirty="0" smtClean="0"/>
              <a:t>, T</a:t>
            </a:r>
            <a:r>
              <a:rPr lang="en-SG" sz="2800" baseline="-25000" dirty="0" smtClean="0"/>
              <a:t>3</a:t>
            </a:r>
            <a:r>
              <a:rPr lang="en-SG" sz="2800" dirty="0" smtClean="0"/>
              <a:t>, … can be constructed from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688" y="1258909"/>
            <a:ext cx="9606441" cy="4195763"/>
          </a:xfrm>
        </p:spPr>
        <p:txBody>
          <a:bodyPr/>
          <a:lstStyle/>
          <a:p>
            <a:r>
              <a:rPr lang="en-SG" sz="2800" dirty="0" smtClean="0"/>
              <a:t>|V(</a:t>
            </a:r>
            <a:r>
              <a:rPr lang="en-SG" sz="2800" dirty="0" err="1" smtClean="0"/>
              <a:t>T</a:t>
            </a:r>
            <a:r>
              <a:rPr lang="en-SG" sz="2800" baseline="-25000" dirty="0" err="1" smtClean="0"/>
              <a:t>n</a:t>
            </a:r>
            <a:r>
              <a:rPr lang="en-SG" sz="2800" dirty="0" smtClean="0"/>
              <a:t> )| = 2 </a:t>
            </a:r>
            <a:r>
              <a:rPr lang="en-SG" sz="2800" baseline="30000" dirty="0" smtClean="0"/>
              <a:t>n</a:t>
            </a:r>
            <a:r>
              <a:rPr lang="en-SG" sz="2800" dirty="0" smtClean="0"/>
              <a:t> and the maximum vertex degree of </a:t>
            </a:r>
            <a:r>
              <a:rPr lang="en-SG" sz="2800" dirty="0" err="1" smtClean="0"/>
              <a:t>T</a:t>
            </a:r>
            <a:r>
              <a:rPr lang="en-SG" sz="2800" baseline="-25000" dirty="0" err="1" smtClean="0"/>
              <a:t>n</a:t>
            </a:r>
            <a:r>
              <a:rPr lang="en-SG" sz="2800" dirty="0" smtClean="0"/>
              <a:t>  is ∆(</a:t>
            </a:r>
            <a:r>
              <a:rPr lang="en-SG" sz="2800" dirty="0" err="1" smtClean="0"/>
              <a:t>T</a:t>
            </a:r>
            <a:r>
              <a:rPr lang="en-SG" sz="2800" baseline="-25000" dirty="0" err="1" smtClean="0"/>
              <a:t>n</a:t>
            </a:r>
            <a:r>
              <a:rPr lang="en-SG" sz="2800" dirty="0" smtClean="0"/>
              <a:t> ) = n -1 for n=1,2,...k.</a:t>
            </a:r>
          </a:p>
          <a:p>
            <a:endParaRPr lang="en-SG" sz="2800" dirty="0" smtClean="0"/>
          </a:p>
          <a:p>
            <a:r>
              <a:rPr lang="en-SG" sz="2800" dirty="0" smtClean="0"/>
              <a:t>Since the number of </a:t>
            </a:r>
            <a:r>
              <a:rPr lang="en-SG" sz="2800" dirty="0" err="1" smtClean="0"/>
              <a:t>colors</a:t>
            </a:r>
            <a:r>
              <a:rPr lang="en-SG" sz="2800" dirty="0" smtClean="0"/>
              <a:t> are floor( log </a:t>
            </a:r>
            <a:r>
              <a:rPr lang="en-SG" sz="2800" dirty="0" smtClean="0"/>
              <a:t>n</a:t>
            </a:r>
            <a:r>
              <a:rPr lang="en-SG" sz="2800" dirty="0" smtClean="0"/>
              <a:t>)+1, which is giving the sub-exponential algorithm of O(</a:t>
            </a:r>
            <a:r>
              <a:rPr lang="en-SG" sz="2800" dirty="0" err="1" smtClean="0"/>
              <a:t>n</a:t>
            </a:r>
            <a:r>
              <a:rPr lang="en-SG" sz="2800" baseline="30000" dirty="0" err="1" smtClean="0"/>
              <a:t>floor</a:t>
            </a:r>
            <a:r>
              <a:rPr lang="en-SG" sz="2800" baseline="30000" dirty="0" smtClean="0"/>
              <a:t>(log </a:t>
            </a:r>
            <a:r>
              <a:rPr lang="en-SG" sz="2800" baseline="30000" dirty="0" smtClean="0"/>
              <a:t>n</a:t>
            </a:r>
            <a:r>
              <a:rPr lang="en-SG" sz="2800" baseline="30000" dirty="0" smtClean="0"/>
              <a:t>)</a:t>
            </a:r>
            <a:r>
              <a:rPr lang="en-SG" sz="2800" dirty="0" smtClean="0"/>
              <a:t>+1).</a:t>
            </a:r>
          </a:p>
          <a:p>
            <a:endParaRPr lang="en-SG" dirty="0"/>
          </a:p>
        </p:txBody>
      </p:sp>
      <p:pic>
        <p:nvPicPr>
          <p:cNvPr id="1027" name="Picture 3" descr="C:\Users\hp\Desktop\pictures ppt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6997" y="4105602"/>
            <a:ext cx="3369501" cy="24741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327458"/>
            <a:ext cx="9404723" cy="1400530"/>
          </a:xfrm>
        </p:spPr>
        <p:txBody>
          <a:bodyPr/>
          <a:lstStyle/>
          <a:p>
            <a:r>
              <a:rPr lang="en-US" dirty="0" smtClean="0"/>
              <a:t>PTAS: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9556" y="1051063"/>
            <a:ext cx="9945666" cy="565550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Take a reduction factor </a:t>
            </a:r>
            <a:r>
              <a:rPr lang="el-GR" sz="2800" dirty="0" smtClean="0"/>
              <a:t>ε</a:t>
            </a:r>
            <a:r>
              <a:rPr lang="en-US" sz="2800" dirty="0" smtClean="0"/>
              <a:t> &gt; 0 and a constant integer c &gt; 0 such that </a:t>
            </a:r>
            <a:r>
              <a:rPr lang="el-GR" sz="2800" dirty="0" smtClean="0"/>
              <a:t>ε</a:t>
            </a:r>
            <a:r>
              <a:rPr lang="en-US" sz="2800" dirty="0" smtClean="0"/>
              <a:t> &gt;= (2 log c + 3). </a:t>
            </a:r>
          </a:p>
          <a:p>
            <a:endParaRPr lang="en-US" sz="2800" dirty="0" smtClean="0"/>
          </a:p>
          <a:p>
            <a:r>
              <a:rPr lang="en-US" sz="2800" dirty="0" smtClean="0"/>
              <a:t>Let </a:t>
            </a:r>
            <a:r>
              <a:rPr lang="en-US" sz="2800" i="1" dirty="0" smtClean="0"/>
              <a:t>a = (</a:t>
            </a:r>
            <a:r>
              <a:rPr lang="en-SG" sz="2800" dirty="0" err="1" smtClean="0"/>
              <a:t>w</a:t>
            </a:r>
            <a:r>
              <a:rPr lang="en-SG" sz="2800" baseline="-25000" dirty="0" err="1" smtClean="0"/>
              <a:t>i</a:t>
            </a:r>
            <a:r>
              <a:rPr lang="en-US" sz="2800" i="1" dirty="0" smtClean="0"/>
              <a:t>-1)/c and </a:t>
            </a:r>
            <a:r>
              <a:rPr lang="en-SG" sz="2800" dirty="0" smtClean="0"/>
              <a:t>I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, I</a:t>
            </a:r>
            <a:r>
              <a:rPr lang="en-SG" sz="2800" baseline="-25000" dirty="0" smtClean="0"/>
              <a:t>2</a:t>
            </a:r>
            <a:r>
              <a:rPr lang="en-SG" sz="2800" dirty="0" smtClean="0"/>
              <a:t>, ...., </a:t>
            </a:r>
            <a:r>
              <a:rPr lang="en-SG" sz="2800" dirty="0" err="1" smtClean="0"/>
              <a:t>I</a:t>
            </a:r>
            <a:r>
              <a:rPr lang="en-SG" sz="2800" baseline="-25000" dirty="0" err="1" smtClean="0"/>
              <a:t>c</a:t>
            </a:r>
            <a:r>
              <a:rPr lang="en-SG" sz="2800" dirty="0" smtClean="0"/>
              <a:t> be the partition of the range [1, w</a:t>
            </a:r>
            <a:r>
              <a:rPr lang="en-SG" sz="2800" baseline="-25000" dirty="0" smtClean="0"/>
              <a:t>1 </a:t>
            </a:r>
            <a:r>
              <a:rPr lang="en-SG" sz="2800" dirty="0" smtClean="0"/>
              <a:t> ) where I</a:t>
            </a:r>
            <a:r>
              <a:rPr lang="en-SG" sz="2800" baseline="-25000" dirty="0" smtClean="0"/>
              <a:t>i</a:t>
            </a:r>
            <a:r>
              <a:rPr lang="en-SG" sz="2800" dirty="0" smtClean="0"/>
              <a:t> = [ 1+(i-1)</a:t>
            </a:r>
            <a:r>
              <a:rPr lang="en-SG" sz="2800" i="1" dirty="0" smtClean="0"/>
              <a:t>a, </a:t>
            </a:r>
            <a:r>
              <a:rPr lang="en-SG" sz="2800" dirty="0" smtClean="0"/>
              <a:t>1+ </a:t>
            </a:r>
            <a:r>
              <a:rPr lang="en-SG" sz="2800" dirty="0" err="1" smtClean="0"/>
              <a:t>i</a:t>
            </a:r>
            <a:r>
              <a:rPr lang="en-SG" sz="2800" i="1" dirty="0" err="1" smtClean="0"/>
              <a:t>a</a:t>
            </a:r>
            <a:r>
              <a:rPr lang="en-SG" sz="2800" dirty="0" smtClean="0"/>
              <a:t>) for 1 &lt;= I &lt;= c.</a:t>
            </a:r>
          </a:p>
          <a:p>
            <a:endParaRPr lang="en-SG" sz="2800" dirty="0" smtClean="0"/>
          </a:p>
          <a:p>
            <a:r>
              <a:rPr lang="en-US" sz="2800" dirty="0" smtClean="0"/>
              <a:t>Let T’ be the tree with reduced weights w’ such that if w(v) </a:t>
            </a:r>
            <a:r>
              <a:rPr lang="az-Cyrl-AZ" sz="2800" dirty="0" smtClean="0"/>
              <a:t>Є</a:t>
            </a:r>
            <a:r>
              <a:rPr lang="en-US" sz="2800" dirty="0" smtClean="0"/>
              <a:t> </a:t>
            </a:r>
            <a:r>
              <a:rPr lang="en-SG" sz="2800" dirty="0" err="1" smtClean="0"/>
              <a:t>i</a:t>
            </a:r>
            <a:r>
              <a:rPr lang="en-SG" sz="2800" baseline="-25000" dirty="0" err="1" smtClean="0"/>
              <a:t>j</a:t>
            </a:r>
            <a:r>
              <a:rPr lang="en-SG" sz="2800" baseline="-25000" dirty="0" smtClean="0"/>
              <a:t> </a:t>
            </a:r>
            <a:r>
              <a:rPr lang="en-SG" sz="2800" dirty="0" smtClean="0"/>
              <a:t> then w’(v) = 1+(j-1).</a:t>
            </a:r>
            <a:r>
              <a:rPr lang="en-SG" sz="2800" i="1" dirty="0" smtClean="0"/>
              <a:t>a</a:t>
            </a:r>
            <a:r>
              <a:rPr lang="en-SG" sz="2800" dirty="0" smtClean="0"/>
              <a:t> Except for the maximum weight w</a:t>
            </a:r>
            <a:r>
              <a:rPr lang="en-SG" sz="2800" baseline="-25000" dirty="0" smtClean="0"/>
              <a:t>1</a:t>
            </a:r>
            <a:r>
              <a:rPr lang="en-SG" sz="2800" dirty="0" smtClean="0"/>
              <a:t> all the weights are rounded down.</a:t>
            </a:r>
          </a:p>
          <a:p>
            <a:endParaRPr lang="en-SG" sz="2800" dirty="0" smtClean="0"/>
          </a:p>
          <a:p>
            <a:r>
              <a:rPr lang="en-US" sz="2800" dirty="0" smtClean="0"/>
              <a:t>The weights used to color the tree using PTAS is OPT’ &lt;= (1+</a:t>
            </a:r>
            <a:r>
              <a:rPr lang="el-GR" sz="2800" dirty="0" smtClean="0"/>
              <a:t>ε</a:t>
            </a:r>
            <a:r>
              <a:rPr lang="en-US" sz="2800" dirty="0" smtClean="0"/>
              <a:t>)OPT</a:t>
            </a:r>
            <a:endParaRPr lang="en-SG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S103039516">
  <a:themeElements>
    <a:clrScheme name="Ion Red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5A2F9111-B2DB-470C-BA56-608F9B6588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AE901BC-D190-49E6-8B33-2F32A0F2BF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TS103039516</Template>
  <TotalTime>0</TotalTime>
  <Words>675</Words>
  <Application>Microsoft Office PowerPoint</Application>
  <PresentationFormat>Custom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TS103039516</vt:lpstr>
      <vt:lpstr>Max- coloring in trees</vt:lpstr>
      <vt:lpstr>INTRODUCTION</vt:lpstr>
      <vt:lpstr>Applications:</vt:lpstr>
      <vt:lpstr>Objective:</vt:lpstr>
      <vt:lpstr>Max – Coloring Trees:</vt:lpstr>
      <vt:lpstr>Slide 6</vt:lpstr>
      <vt:lpstr>Construction of tree:</vt:lpstr>
      <vt:lpstr>Slide 8</vt:lpstr>
      <vt:lpstr>PTAS:</vt:lpstr>
      <vt:lpstr>Feasible k coloring:</vt:lpstr>
      <vt:lpstr>Slide 11</vt:lpstr>
      <vt:lpstr>Running Time:</vt:lpstr>
      <vt:lpstr>   Questions?    </vt:lpstr>
      <vt:lpstr>Slide 14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2013-11-09T03:04:18Z</dcterms:created>
  <dcterms:modified xsi:type="dcterms:W3CDTF">2013-11-20T04:10:10Z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TC030395169991</vt:lpwstr>
  </property>
</Properties>
</file>